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3"/>
    <p:sldId id="257" r:id="rId44"/>
    <p:sldId id="258" r:id="rId45"/>
    <p:sldId id="259" r:id="rId46"/>
    <p:sldId id="260" r:id="rId47"/>
    <p:sldId id="261" r:id="rId48"/>
    <p:sldId id="262" r:id="rId49"/>
    <p:sldId id="263" r:id="rId50"/>
    <p:sldId id="264" r:id="rId51"/>
    <p:sldId id="265" r:id="rId52"/>
    <p:sldId id="266" r:id="rId53"/>
    <p:sldId id="267" r:id="rId54"/>
    <p:sldId id="268" r:id="rId55"/>
    <p:sldId id="269" r:id="rId56"/>
    <p:sldId id="270" r:id="rId57"/>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Roboto" charset="1" panose="02000000000000000000"/>
      <p:regular r:id="rId12"/>
    </p:embeddedFont>
    <p:embeddedFont>
      <p:font typeface="Roboto Bold" charset="1" panose="02000000000000000000"/>
      <p:regular r:id="rId13"/>
    </p:embeddedFont>
    <p:embeddedFont>
      <p:font typeface="Roboto Italics" charset="1" panose="02000000000000000000"/>
      <p:regular r:id="rId14"/>
    </p:embeddedFont>
    <p:embeddedFont>
      <p:font typeface="Roboto Bold Italics" charset="1" panose="02000000000000000000"/>
      <p:regular r:id="rId15"/>
    </p:embeddedFont>
    <p:embeddedFont>
      <p:font typeface="Ara Hamah Alfidaa" charset="1" panose="00000500000000000000"/>
      <p:regular r:id="rId16"/>
    </p:embeddedFont>
    <p:embeddedFont>
      <p:font typeface="Ara Hamah Alfidaa Italics" charset="1" panose="00000500000000000000"/>
      <p:regular r:id="rId17"/>
    </p:embeddedFont>
    <p:embeddedFont>
      <p:font typeface="Times New Roman" charset="1" panose="02030502070405020303"/>
      <p:regular r:id="rId18"/>
    </p:embeddedFont>
    <p:embeddedFont>
      <p:font typeface="Times New Roman Bold" charset="1" panose="02030802070405020303"/>
      <p:regular r:id="rId19"/>
    </p:embeddedFont>
    <p:embeddedFont>
      <p:font typeface="Times New Roman Italics" charset="1" panose="02030502070405090303"/>
      <p:regular r:id="rId20"/>
    </p:embeddedFont>
    <p:embeddedFont>
      <p:font typeface="Times New Roman Bold Italics" charset="1" panose="02030802070405090303"/>
      <p:regular r:id="rId21"/>
    </p:embeddedFont>
    <p:embeddedFont>
      <p:font typeface="Times New Roman Medium" charset="1" panose="02030502070405020303"/>
      <p:regular r:id="rId22"/>
    </p:embeddedFont>
    <p:embeddedFont>
      <p:font typeface="Times New Roman Medium Italics" charset="1" panose="02030502070405090303"/>
      <p:regular r:id="rId23"/>
    </p:embeddedFont>
    <p:embeddedFont>
      <p:font typeface="Times New Roman Semi-Bold" charset="1" panose="02030702070405020303"/>
      <p:regular r:id="rId24"/>
    </p:embeddedFont>
    <p:embeddedFont>
      <p:font typeface="Times New Roman Semi-Bold Italics" charset="1" panose="02030702070405090303"/>
      <p:regular r:id="rId25"/>
    </p:embeddedFont>
    <p:embeddedFont>
      <p:font typeface="Times New Roman Ultra-Bold" charset="1" panose="02030902070405020303"/>
      <p:regular r:id="rId26"/>
    </p:embeddedFont>
    <p:embeddedFont>
      <p:font typeface="Tek Tall Arabic" charset="1" panose="00000000000000000000"/>
      <p:regular r:id="rId27"/>
    </p:embeddedFont>
    <p:embeddedFont>
      <p:font typeface="Tek Tall Arabic Bold" charset="1" panose="00000000000000000000"/>
      <p:regular r:id="rId28"/>
    </p:embeddedFont>
    <p:embeddedFont>
      <p:font typeface="Tek Tall Arabic Thin" charset="1" panose="00000000000000000000"/>
      <p:regular r:id="rId29"/>
    </p:embeddedFont>
    <p:embeddedFont>
      <p:font typeface="Tek Tall Arabic Extra-Light" charset="1" panose="00000000000000000000"/>
      <p:regular r:id="rId30"/>
    </p:embeddedFont>
    <p:embeddedFont>
      <p:font typeface="Tek Tall Arabic Light" charset="1" panose="00000000000000000000"/>
      <p:regular r:id="rId31"/>
    </p:embeddedFont>
    <p:embeddedFont>
      <p:font typeface="Tek Tall Arabic Medium" charset="1" panose="00000000000000000000"/>
      <p:regular r:id="rId32"/>
    </p:embeddedFont>
    <p:embeddedFont>
      <p:font typeface="Tek Tall Arabic Semi-Bold" charset="1" panose="00000000000000000000"/>
      <p:regular r:id="rId33"/>
    </p:embeddedFont>
    <p:embeddedFont>
      <p:font typeface="TT Chocolates" charset="1" panose="02000503020000020003"/>
      <p:regular r:id="rId34"/>
    </p:embeddedFont>
    <p:embeddedFont>
      <p:font typeface="TT Chocolates Bold" charset="1" panose="02000803020000020003"/>
      <p:regular r:id="rId35"/>
    </p:embeddedFont>
    <p:embeddedFont>
      <p:font typeface="TT Chocolates Italics" charset="1" panose="02000503020000090003"/>
      <p:regular r:id="rId36"/>
    </p:embeddedFont>
    <p:embeddedFont>
      <p:font typeface="TT Chocolates Bold Italics" charset="1" panose="02000803030000090003"/>
      <p:regular r:id="rId37"/>
    </p:embeddedFont>
    <p:embeddedFont>
      <p:font typeface="TT Chocolates Extra-Light" charset="1" panose="02000503030000020003"/>
      <p:regular r:id="rId38"/>
    </p:embeddedFont>
    <p:embeddedFont>
      <p:font typeface="TT Chocolates Extra-Light Italics" charset="1" panose="02000503030000090003"/>
      <p:regular r:id="rId39"/>
    </p:embeddedFont>
    <p:embeddedFont>
      <p:font typeface="TT Chocolates Light Italics" charset="1" panose="02000503030000090003"/>
      <p:regular r:id="rId40"/>
    </p:embeddedFont>
    <p:embeddedFont>
      <p:font typeface="TT Chocolates Ultra-Bold" charset="1" panose="02000903040000020003"/>
      <p:regular r:id="rId41"/>
    </p:embeddedFont>
    <p:embeddedFont>
      <p:font typeface="TT Chocolates Ultra-Bold Italics" charset="1" panose="02000903050000090003"/>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slides/slide1.xml" Type="http://schemas.openxmlformats.org/officeDocument/2006/relationships/slide"/><Relationship Id="rId44" Target="slides/slide2.xml" Type="http://schemas.openxmlformats.org/officeDocument/2006/relationships/slide"/><Relationship Id="rId45" Target="slides/slide3.xml" Type="http://schemas.openxmlformats.org/officeDocument/2006/relationships/slide"/><Relationship Id="rId46" Target="slides/slide4.xml" Type="http://schemas.openxmlformats.org/officeDocument/2006/relationships/slide"/><Relationship Id="rId47" Target="slides/slide5.xml" Type="http://schemas.openxmlformats.org/officeDocument/2006/relationships/slide"/><Relationship Id="rId48" Target="slides/slide6.xml" Type="http://schemas.openxmlformats.org/officeDocument/2006/relationships/slide"/><Relationship Id="rId49" Target="slides/slide7.xml" Type="http://schemas.openxmlformats.org/officeDocument/2006/relationships/slide"/><Relationship Id="rId5" Target="tableStyles.xml" Type="http://schemas.openxmlformats.org/officeDocument/2006/relationships/tableStyles"/><Relationship Id="rId50" Target="slides/slide8.xml" Type="http://schemas.openxmlformats.org/officeDocument/2006/relationships/slide"/><Relationship Id="rId51" Target="slides/slide9.xml" Type="http://schemas.openxmlformats.org/officeDocument/2006/relationships/slide"/><Relationship Id="rId52" Target="slides/slide10.xml" Type="http://schemas.openxmlformats.org/officeDocument/2006/relationships/slide"/><Relationship Id="rId53" Target="slides/slide11.xml" Type="http://schemas.openxmlformats.org/officeDocument/2006/relationships/slide"/><Relationship Id="rId54" Target="slides/slide12.xml" Type="http://schemas.openxmlformats.org/officeDocument/2006/relationships/slide"/><Relationship Id="rId55" Target="slides/slide13.xml" Type="http://schemas.openxmlformats.org/officeDocument/2006/relationships/slide"/><Relationship Id="rId56" Target="slides/slide14.xml" Type="http://schemas.openxmlformats.org/officeDocument/2006/relationships/slide"/><Relationship Id="rId57" Target="slides/slide15.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816" t="-8164" r="-1723" b="-16920"/>
            </a:stretch>
          </a:blipFill>
        </p:spPr>
      </p:sp>
      <p:sp>
        <p:nvSpPr>
          <p:cNvPr name="TextBox 3" id="3"/>
          <p:cNvSpPr txBox="true"/>
          <p:nvPr/>
        </p:nvSpPr>
        <p:spPr>
          <a:xfrm rot="0">
            <a:off x="1426670" y="2281367"/>
            <a:ext cx="8334816" cy="4068315"/>
          </a:xfrm>
          <a:prstGeom prst="rect">
            <a:avLst/>
          </a:prstGeom>
        </p:spPr>
        <p:txBody>
          <a:bodyPr anchor="t" rtlCol="false" tIns="0" lIns="0" bIns="0" rIns="0">
            <a:spAutoFit/>
          </a:bodyPr>
          <a:lstStyle/>
          <a:p>
            <a:pPr>
              <a:lnSpc>
                <a:spcPts val="10148"/>
              </a:lnSpc>
            </a:pPr>
            <a:r>
              <a:rPr lang="en-US" sz="13902">
                <a:solidFill>
                  <a:srgbClr val="FFFFFF"/>
                </a:solidFill>
                <a:latin typeface="Ara Hamah Alfidaa"/>
              </a:rPr>
              <a:t>Real time object measurement</a:t>
            </a:r>
          </a:p>
        </p:txBody>
      </p:sp>
      <p:sp>
        <p:nvSpPr>
          <p:cNvPr name="TextBox 4" id="4"/>
          <p:cNvSpPr txBox="true"/>
          <p:nvPr/>
        </p:nvSpPr>
        <p:spPr>
          <a:xfrm rot="0">
            <a:off x="468608" y="6800324"/>
            <a:ext cx="9902649" cy="1718106"/>
          </a:xfrm>
          <a:prstGeom prst="rect">
            <a:avLst/>
          </a:prstGeom>
        </p:spPr>
        <p:txBody>
          <a:bodyPr anchor="t" rtlCol="false" tIns="0" lIns="0" bIns="0" rIns="0">
            <a:spAutoFit/>
          </a:bodyPr>
          <a:lstStyle/>
          <a:p>
            <a:pPr algn="just">
              <a:lnSpc>
                <a:spcPts val="4399"/>
              </a:lnSpc>
            </a:pPr>
            <a:r>
              <a:rPr lang="en-US" sz="3142">
                <a:solidFill>
                  <a:srgbClr val="FFFFFF"/>
                </a:solidFill>
                <a:latin typeface="Times New Roman Bold"/>
              </a:rPr>
              <a:t>ROSHAN KUMAR CHAUDHARY RA2211003011192</a:t>
            </a:r>
          </a:p>
          <a:p>
            <a:pPr algn="just">
              <a:lnSpc>
                <a:spcPts val="4399"/>
              </a:lnSpc>
            </a:pPr>
            <a:r>
              <a:rPr lang="en-US" sz="3142">
                <a:solidFill>
                  <a:srgbClr val="FFFFFF"/>
                </a:solidFill>
                <a:latin typeface="Times New Roman Bold"/>
              </a:rPr>
              <a:t>SAMIK SARKAR                                RA2211003011193</a:t>
            </a:r>
          </a:p>
          <a:p>
            <a:pPr algn="just">
              <a:lnSpc>
                <a:spcPts val="4399"/>
              </a:lnSpc>
              <a:spcBef>
                <a:spcPct val="0"/>
              </a:spcBef>
            </a:pPr>
            <a:r>
              <a:rPr lang="en-US" sz="3142">
                <a:solidFill>
                  <a:srgbClr val="FFFFFF"/>
                </a:solidFill>
                <a:latin typeface="Times New Roman Bold"/>
              </a:rPr>
              <a:t>UTKARSH SINGH                             RA2211003011182</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TextBox 3" id="3"/>
          <p:cNvSpPr txBox="true"/>
          <p:nvPr/>
        </p:nvSpPr>
        <p:spPr>
          <a:xfrm rot="0">
            <a:off x="337943" y="567930"/>
            <a:ext cx="17612113" cy="10363200"/>
          </a:xfrm>
          <a:prstGeom prst="rect">
            <a:avLst/>
          </a:prstGeom>
        </p:spPr>
        <p:txBody>
          <a:bodyPr anchor="t" rtlCol="false" tIns="0" lIns="0" bIns="0" rIns="0">
            <a:spAutoFit/>
          </a:bodyPr>
          <a:lstStyle/>
          <a:p>
            <a:pPr algn="just">
              <a:lnSpc>
                <a:spcPts val="4339"/>
              </a:lnSpc>
            </a:pPr>
            <a:r>
              <a:rPr lang="en-US" sz="3099">
                <a:solidFill>
                  <a:srgbClr val="FFFFFF"/>
                </a:solidFill>
                <a:latin typeface="Times New Roman Bold"/>
              </a:rPr>
              <a:t>System Architecture:</a:t>
            </a:r>
          </a:p>
          <a:p>
            <a:pPr algn="just" marL="626111" indent="-313055" lvl="1">
              <a:lnSpc>
                <a:spcPts val="4060"/>
              </a:lnSpc>
              <a:buFont typeface="Arial"/>
              <a:buChar char="•"/>
            </a:pPr>
            <a:r>
              <a:rPr lang="en-US" sz="2900">
                <a:solidFill>
                  <a:srgbClr val="FFFFFF"/>
                </a:solidFill>
                <a:latin typeface="Times New Roman Bold"/>
              </a:rPr>
              <a:t>Image Processing Module:</a:t>
            </a:r>
          </a:p>
          <a:p>
            <a:pPr algn="just" marL="1252221" indent="-417407" lvl="2">
              <a:lnSpc>
                <a:spcPts val="4060"/>
              </a:lnSpc>
              <a:buFont typeface="Arial"/>
              <a:buChar char="⚬"/>
            </a:pPr>
            <a:r>
              <a:rPr lang="en-US" sz="2900">
                <a:solidFill>
                  <a:srgbClr val="FFFFFF"/>
                </a:solidFill>
                <a:latin typeface="Times New Roman"/>
              </a:rPr>
              <a:t>Preprocesses the frames to enhance the quality and reduce noise.</a:t>
            </a:r>
          </a:p>
          <a:p>
            <a:pPr algn="just" marL="1252221" indent="-417407" lvl="2">
              <a:lnSpc>
                <a:spcPts val="4060"/>
              </a:lnSpc>
              <a:buFont typeface="Arial"/>
              <a:buChar char="⚬"/>
            </a:pPr>
            <a:r>
              <a:rPr lang="en-US" sz="2900">
                <a:solidFill>
                  <a:srgbClr val="FFFFFF"/>
                </a:solidFill>
                <a:latin typeface="Times New Roman"/>
              </a:rPr>
              <a:t>Applies object detection algorithms to identify objects within the frame.</a:t>
            </a:r>
          </a:p>
          <a:p>
            <a:pPr algn="just" marL="1252221" indent="-417407" lvl="2">
              <a:lnSpc>
                <a:spcPts val="4060"/>
              </a:lnSpc>
              <a:buFont typeface="Arial"/>
              <a:buChar char="⚬"/>
            </a:pPr>
            <a:r>
              <a:rPr lang="en-US" sz="2900">
                <a:solidFill>
                  <a:srgbClr val="FFFFFF"/>
                </a:solidFill>
                <a:latin typeface="Times New Roman"/>
              </a:rPr>
              <a:t>Utilizes OpenCV's features such as contours, edge detection, and feature extraction for object detection.</a:t>
            </a:r>
          </a:p>
          <a:p>
            <a:pPr algn="just" marL="1252221" indent="-417407" lvl="2">
              <a:lnSpc>
                <a:spcPts val="4060"/>
              </a:lnSpc>
              <a:buFont typeface="Arial"/>
              <a:buChar char="⚬"/>
            </a:pPr>
            <a:r>
              <a:rPr lang="en-US" sz="2900">
                <a:solidFill>
                  <a:srgbClr val="FFFFFF"/>
                </a:solidFill>
                <a:latin typeface="Times New Roman"/>
              </a:rPr>
              <a:t>Determines the dimensions of the detected objects using known reference points or scales within the frame.</a:t>
            </a:r>
          </a:p>
          <a:p>
            <a:pPr algn="just" marL="626111" indent="-313055" lvl="1">
              <a:lnSpc>
                <a:spcPts val="4060"/>
              </a:lnSpc>
              <a:buFont typeface="Arial"/>
              <a:buChar char="•"/>
            </a:pPr>
            <a:r>
              <a:rPr lang="en-US" sz="2900">
                <a:solidFill>
                  <a:srgbClr val="FFFFFF"/>
                </a:solidFill>
                <a:latin typeface="Times New Roman Bold"/>
              </a:rPr>
              <a:t>Measurement Engine:</a:t>
            </a:r>
          </a:p>
          <a:p>
            <a:pPr algn="just" marL="1252221" indent="-417407" lvl="2">
              <a:lnSpc>
                <a:spcPts val="4060"/>
              </a:lnSpc>
              <a:buFont typeface="Arial"/>
              <a:buChar char="⚬"/>
            </a:pPr>
            <a:r>
              <a:rPr lang="en-US" sz="2900">
                <a:solidFill>
                  <a:srgbClr val="FFFFFF"/>
                </a:solidFill>
                <a:latin typeface="Times New Roman"/>
              </a:rPr>
              <a:t>Computes the measurements of the detected objects based on their dimensions within the frame.</a:t>
            </a:r>
          </a:p>
          <a:p>
            <a:pPr algn="just" marL="1252221" indent="-417407" lvl="2">
              <a:lnSpc>
                <a:spcPts val="4060"/>
              </a:lnSpc>
              <a:spcBef>
                <a:spcPct val="0"/>
              </a:spcBef>
              <a:buFont typeface="Arial"/>
              <a:buChar char="⚬"/>
            </a:pPr>
            <a:r>
              <a:rPr lang="en-US" sz="2900">
                <a:solidFill>
                  <a:srgbClr val="FFFFFF"/>
                </a:solidFill>
                <a:latin typeface="Times New Roman"/>
              </a:rPr>
              <a:t>Utilizes mathematical alg</a:t>
            </a:r>
            <a:r>
              <a:rPr lang="en-US" sz="2900">
                <a:solidFill>
                  <a:srgbClr val="FFFFFF"/>
                </a:solidFill>
                <a:latin typeface="Times New Roman"/>
              </a:rPr>
              <a:t>orithms to calculate distances, lengths, and other relevant measurements.</a:t>
            </a:r>
          </a:p>
          <a:p>
            <a:pPr algn="just" marL="1252221" indent="-417407" lvl="2">
              <a:lnSpc>
                <a:spcPts val="4060"/>
              </a:lnSpc>
              <a:spcBef>
                <a:spcPct val="0"/>
              </a:spcBef>
              <a:buFont typeface="Arial"/>
              <a:buChar char="⚬"/>
            </a:pPr>
            <a:r>
              <a:rPr lang="en-US" sz="2900">
                <a:solidFill>
                  <a:srgbClr val="FFFFFF"/>
                </a:solidFill>
                <a:latin typeface="Times New Roman"/>
              </a:rPr>
              <a:t>Applies calibration techniques to ensure accuracy in measurements.</a:t>
            </a:r>
          </a:p>
          <a:p>
            <a:pPr algn="just" marL="626111" indent="-313055" lvl="1">
              <a:lnSpc>
                <a:spcPts val="4060"/>
              </a:lnSpc>
              <a:spcBef>
                <a:spcPct val="0"/>
              </a:spcBef>
              <a:buFont typeface="Arial"/>
              <a:buChar char="•"/>
            </a:pPr>
            <a:r>
              <a:rPr lang="en-US" sz="2900">
                <a:solidFill>
                  <a:srgbClr val="FFFFFF"/>
                </a:solidFill>
                <a:latin typeface="Times New Roman Bold"/>
              </a:rPr>
              <a:t>Development Environment:</a:t>
            </a:r>
          </a:p>
          <a:p>
            <a:pPr algn="just">
              <a:lnSpc>
                <a:spcPts val="4060"/>
              </a:lnSpc>
              <a:spcBef>
                <a:spcPct val="0"/>
              </a:spcBef>
            </a:pPr>
            <a:r>
              <a:rPr lang="en-US" sz="2900">
                <a:solidFill>
                  <a:srgbClr val="FFFFFF"/>
                </a:solidFill>
                <a:latin typeface="Times New Roman"/>
              </a:rPr>
              <a:t>            </a:t>
            </a:r>
          </a:p>
          <a:p>
            <a:pPr algn="just">
              <a:lnSpc>
                <a:spcPts val="4060"/>
              </a:lnSpc>
              <a:spcBef>
                <a:spcPct val="0"/>
              </a:spcBef>
            </a:pPr>
          </a:p>
          <a:p>
            <a:pPr algn="just">
              <a:lnSpc>
                <a:spcPts val="4060"/>
              </a:lnSpc>
              <a:spcBef>
                <a:spcPct val="0"/>
              </a:spcBef>
            </a:pPr>
            <a:r>
              <a:rPr lang="en-US" sz="2900">
                <a:solidFill>
                  <a:srgbClr val="FFFFFF"/>
                </a:solidFill>
                <a:latin typeface="Times New Roman"/>
              </a:rPr>
              <a:t>            </a:t>
            </a:r>
          </a:p>
          <a:p>
            <a:pPr algn="just">
              <a:lnSpc>
                <a:spcPts val="4060"/>
              </a:lnSpc>
            </a:pPr>
          </a:p>
          <a:p>
            <a:pPr algn="just">
              <a:lnSpc>
                <a:spcPts val="4060"/>
              </a:lnSpc>
              <a:spcBef>
                <a:spcPct val="0"/>
              </a:spcBef>
            </a:pPr>
          </a:p>
          <a:p>
            <a:pPr algn="just">
              <a:lnSpc>
                <a:spcPts val="4060"/>
              </a:lnSpc>
              <a:spcBef>
                <a:spcPct val="0"/>
              </a:spcBef>
            </a:pPr>
          </a:p>
          <a:p>
            <a:pPr algn="just">
              <a:lnSpc>
                <a:spcPts val="4060"/>
              </a:lnSpc>
              <a:spcBef>
                <a:spcPct val="0"/>
              </a:spcBef>
            </a:pPr>
          </a:p>
          <a:p>
            <a:pPr algn="just">
              <a:lnSpc>
                <a:spcPts val="4060"/>
              </a:lnSpc>
              <a:spcBef>
                <a:spcPct val="0"/>
              </a:spcBef>
            </a:pPr>
          </a:p>
        </p:txBody>
      </p:sp>
      <p:sp>
        <p:nvSpPr>
          <p:cNvPr name="TextBox 4" id="4"/>
          <p:cNvSpPr txBox="true"/>
          <p:nvPr/>
        </p:nvSpPr>
        <p:spPr>
          <a:xfrm rot="0">
            <a:off x="1028700" y="6952712"/>
            <a:ext cx="16768377" cy="2612390"/>
          </a:xfrm>
          <a:prstGeom prst="rect">
            <a:avLst/>
          </a:prstGeom>
        </p:spPr>
        <p:txBody>
          <a:bodyPr anchor="t" rtlCol="false" tIns="0" lIns="0" bIns="0" rIns="0">
            <a:spAutoFit/>
          </a:bodyPr>
          <a:lstStyle/>
          <a:p>
            <a:pPr algn="just" marL="626111" indent="-313055" lvl="1">
              <a:lnSpc>
                <a:spcPts val="4060"/>
              </a:lnSpc>
              <a:buFont typeface="Arial"/>
              <a:buChar char="•"/>
            </a:pPr>
            <a:r>
              <a:rPr lang="en-US" sz="2900">
                <a:solidFill>
                  <a:srgbClr val="FEFEFE"/>
                </a:solidFill>
                <a:latin typeface="Times New Roman"/>
              </a:rPr>
              <a:t>The system is developed using Python programming language.</a:t>
            </a:r>
          </a:p>
          <a:p>
            <a:pPr algn="just" marL="626111" indent="-313055" lvl="1">
              <a:lnSpc>
                <a:spcPts val="4060"/>
              </a:lnSpc>
              <a:buFont typeface="Arial"/>
              <a:buChar char="•"/>
            </a:pPr>
            <a:r>
              <a:rPr lang="en-US" sz="2900">
                <a:solidFill>
                  <a:srgbClr val="FEFEFE"/>
                </a:solidFill>
                <a:latin typeface="Times New Roman"/>
              </a:rPr>
              <a:t>OpenCV and NumPy libraries are integrated into the project for image processing and numerical computations.</a:t>
            </a:r>
          </a:p>
          <a:p>
            <a:pPr algn="just" marL="626111" indent="-313055" lvl="1">
              <a:lnSpc>
                <a:spcPts val="4060"/>
              </a:lnSpc>
              <a:buFont typeface="Arial"/>
              <a:buChar char="•"/>
            </a:pPr>
            <a:r>
              <a:rPr lang="en-US" sz="2900">
                <a:solidFill>
                  <a:srgbClr val="FEFEFE"/>
                </a:solidFill>
                <a:latin typeface="Times New Roman"/>
              </a:rPr>
              <a:t>PyCharm IDE provides a comprehensive development environment with features like code autocompletion, debugging, and version control integration.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TextBox 3" id="3"/>
          <p:cNvSpPr txBox="true"/>
          <p:nvPr/>
        </p:nvSpPr>
        <p:spPr>
          <a:xfrm rot="0">
            <a:off x="2409977" y="56266"/>
            <a:ext cx="16589868" cy="1621018"/>
          </a:xfrm>
          <a:prstGeom prst="rect">
            <a:avLst/>
          </a:prstGeom>
        </p:spPr>
        <p:txBody>
          <a:bodyPr anchor="t" rtlCol="false" tIns="0" lIns="0" bIns="0" rIns="0">
            <a:spAutoFit/>
          </a:bodyPr>
          <a:lstStyle/>
          <a:p>
            <a:pPr>
              <a:lnSpc>
                <a:spcPts val="11977"/>
              </a:lnSpc>
            </a:pPr>
            <a:r>
              <a:rPr lang="en-US" sz="8555">
                <a:solidFill>
                  <a:srgbClr val="FFFFFF"/>
                </a:solidFill>
                <a:latin typeface="Times New Roman"/>
              </a:rPr>
              <a:t>Implementation Details</a:t>
            </a:r>
          </a:p>
        </p:txBody>
      </p:sp>
      <p:sp>
        <p:nvSpPr>
          <p:cNvPr name="TextBox 4" id="4"/>
          <p:cNvSpPr txBox="true"/>
          <p:nvPr/>
        </p:nvSpPr>
        <p:spPr>
          <a:xfrm rot="0">
            <a:off x="669432" y="1867160"/>
            <a:ext cx="16589868" cy="2714625"/>
          </a:xfrm>
          <a:prstGeom prst="rect">
            <a:avLst/>
          </a:prstGeom>
        </p:spPr>
        <p:txBody>
          <a:bodyPr anchor="t" rtlCol="false" tIns="0" lIns="0" bIns="0" rIns="0">
            <a:spAutoFit/>
          </a:bodyPr>
          <a:lstStyle/>
          <a:p>
            <a:pPr algn="just">
              <a:lnSpc>
                <a:spcPts val="4200"/>
              </a:lnSpc>
              <a:spcBef>
                <a:spcPct val="0"/>
              </a:spcBef>
            </a:pPr>
            <a:r>
              <a:rPr lang="en-US" sz="3000">
                <a:solidFill>
                  <a:srgbClr val="FFFFFF"/>
                </a:solidFill>
                <a:latin typeface="Times New Roman"/>
              </a:rPr>
              <a:t>Envir</a:t>
            </a:r>
            <a:r>
              <a:rPr lang="en-US" sz="3000">
                <a:solidFill>
                  <a:srgbClr val="FFFFFF"/>
                </a:solidFill>
                <a:latin typeface="Times New Roman"/>
              </a:rPr>
              <a:t>onment Setup:</a:t>
            </a:r>
          </a:p>
          <a:p>
            <a:pPr algn="just" marL="647700" indent="-323850" lvl="1">
              <a:lnSpc>
                <a:spcPts val="4200"/>
              </a:lnSpc>
              <a:spcBef>
                <a:spcPct val="0"/>
              </a:spcBef>
              <a:buFont typeface="Arial"/>
              <a:buChar char="•"/>
            </a:pPr>
            <a:r>
              <a:rPr lang="en-US" sz="3000">
                <a:solidFill>
                  <a:srgbClr val="FFFFFF"/>
                </a:solidFill>
                <a:latin typeface="Times New Roman"/>
              </a:rPr>
              <a:t>Install Python on your system if not already installed.</a:t>
            </a:r>
          </a:p>
          <a:p>
            <a:pPr algn="just" marL="647700" indent="-323850" lvl="1">
              <a:lnSpc>
                <a:spcPts val="4200"/>
              </a:lnSpc>
              <a:spcBef>
                <a:spcPct val="0"/>
              </a:spcBef>
              <a:buFont typeface="Arial"/>
              <a:buChar char="•"/>
            </a:pPr>
            <a:r>
              <a:rPr lang="en-US" sz="3000">
                <a:solidFill>
                  <a:srgbClr val="FFFFFF"/>
                </a:solidFill>
                <a:latin typeface="Times New Roman"/>
              </a:rPr>
              <a:t>Install OpenCV and NumPy libraries using pip:</a:t>
            </a:r>
          </a:p>
          <a:p>
            <a:pPr algn="just" marL="647700" indent="-323850" lvl="1">
              <a:lnSpc>
                <a:spcPts val="4200"/>
              </a:lnSpc>
              <a:spcBef>
                <a:spcPct val="0"/>
              </a:spcBef>
              <a:buFont typeface="Arial"/>
              <a:buChar char="•"/>
            </a:pPr>
            <a:r>
              <a:rPr lang="en-US" sz="3000">
                <a:solidFill>
                  <a:srgbClr val="FFFFFF"/>
                </a:solidFill>
                <a:latin typeface="Times New Roman"/>
              </a:rPr>
              <a:t>Install PyCharm IDE for Python development.</a:t>
            </a:r>
          </a:p>
          <a:p>
            <a:pPr algn="just">
              <a:lnSpc>
                <a:spcPts val="4200"/>
              </a:lnSpc>
              <a:spcBef>
                <a:spcPct val="0"/>
              </a:spcBef>
            </a:pPr>
          </a:p>
        </p:txBody>
      </p:sp>
      <p:sp>
        <p:nvSpPr>
          <p:cNvPr name="TextBox 5" id="5"/>
          <p:cNvSpPr txBox="true"/>
          <p:nvPr/>
        </p:nvSpPr>
        <p:spPr>
          <a:xfrm rot="0">
            <a:off x="669432" y="4190183"/>
            <a:ext cx="16589868" cy="3781425"/>
          </a:xfrm>
          <a:prstGeom prst="rect">
            <a:avLst/>
          </a:prstGeom>
        </p:spPr>
        <p:txBody>
          <a:bodyPr anchor="t" rtlCol="false" tIns="0" lIns="0" bIns="0" rIns="0">
            <a:spAutoFit/>
          </a:bodyPr>
          <a:lstStyle/>
          <a:p>
            <a:pPr algn="just">
              <a:lnSpc>
                <a:spcPts val="4200"/>
              </a:lnSpc>
              <a:spcBef>
                <a:spcPct val="0"/>
              </a:spcBef>
            </a:pPr>
            <a:r>
              <a:rPr lang="en-US" sz="3000">
                <a:solidFill>
                  <a:srgbClr val="FFFFFF"/>
                </a:solidFill>
                <a:latin typeface="Times New Roman"/>
              </a:rPr>
              <a:t>Pr</a:t>
            </a:r>
            <a:r>
              <a:rPr lang="en-US" sz="3000">
                <a:solidFill>
                  <a:srgbClr val="FFFFFF"/>
                </a:solidFill>
                <a:latin typeface="Times New Roman"/>
              </a:rPr>
              <a:t>oject Structure:</a:t>
            </a:r>
          </a:p>
          <a:p>
            <a:pPr algn="just" marL="647700" indent="-323850" lvl="1">
              <a:lnSpc>
                <a:spcPts val="4200"/>
              </a:lnSpc>
              <a:spcBef>
                <a:spcPct val="0"/>
              </a:spcBef>
              <a:buFont typeface="Arial"/>
              <a:buChar char="•"/>
            </a:pPr>
            <a:r>
              <a:rPr lang="en-US" sz="3000">
                <a:solidFill>
                  <a:srgbClr val="FFFFFF"/>
                </a:solidFill>
                <a:latin typeface="Times New Roman"/>
              </a:rPr>
              <a:t>Create a new project in PyCharm for your real-time object measurement system.</a:t>
            </a:r>
          </a:p>
          <a:p>
            <a:pPr algn="just" marL="647700" indent="-323850" lvl="1">
              <a:lnSpc>
                <a:spcPts val="4200"/>
              </a:lnSpc>
              <a:spcBef>
                <a:spcPct val="0"/>
              </a:spcBef>
              <a:buFont typeface="Arial"/>
              <a:buChar char="•"/>
            </a:pPr>
            <a:r>
              <a:rPr lang="en-US" sz="3000">
                <a:solidFill>
                  <a:srgbClr val="FFFFFF"/>
                </a:solidFill>
                <a:latin typeface="Times New Roman"/>
              </a:rPr>
              <a:t>Organize your project into folders for better organization (e.g., "src" for source code, "data" for images or video files).</a:t>
            </a:r>
          </a:p>
          <a:p>
            <a:pPr algn="just" marL="647700" indent="-323850" lvl="1">
              <a:lnSpc>
                <a:spcPts val="4200"/>
              </a:lnSpc>
              <a:spcBef>
                <a:spcPct val="0"/>
              </a:spcBef>
              <a:buFont typeface="Arial"/>
              <a:buChar char="•"/>
            </a:pPr>
            <a:r>
              <a:rPr lang="en-US" sz="3000">
                <a:solidFill>
                  <a:srgbClr val="FFFFFF"/>
                </a:solidFill>
                <a:latin typeface="Times New Roman"/>
              </a:rPr>
              <a:t>Create a main Python script (e.g., ObjectMeasurement) to serve as the entry point for your application.</a:t>
            </a:r>
          </a:p>
          <a:p>
            <a:pPr algn="just">
              <a:lnSpc>
                <a:spcPts val="4200"/>
              </a:lnSpc>
              <a:spcBef>
                <a:spcPct val="0"/>
              </a:spcBef>
            </a:pPr>
          </a:p>
        </p:txBody>
      </p:sp>
      <p:sp>
        <p:nvSpPr>
          <p:cNvPr name="TextBox 6" id="6"/>
          <p:cNvSpPr txBox="true"/>
          <p:nvPr/>
        </p:nvSpPr>
        <p:spPr>
          <a:xfrm rot="0">
            <a:off x="669432" y="7604972"/>
            <a:ext cx="16589868" cy="2181225"/>
          </a:xfrm>
          <a:prstGeom prst="rect">
            <a:avLst/>
          </a:prstGeom>
        </p:spPr>
        <p:txBody>
          <a:bodyPr anchor="t" rtlCol="false" tIns="0" lIns="0" bIns="0" rIns="0">
            <a:spAutoFit/>
          </a:bodyPr>
          <a:lstStyle/>
          <a:p>
            <a:pPr algn="just">
              <a:lnSpc>
                <a:spcPts val="4200"/>
              </a:lnSpc>
              <a:spcBef>
                <a:spcPct val="0"/>
              </a:spcBef>
            </a:pPr>
            <a:r>
              <a:rPr lang="en-US" sz="3000">
                <a:solidFill>
                  <a:srgbClr val="FFFFFF"/>
                </a:solidFill>
                <a:latin typeface="Times New Roman"/>
              </a:rPr>
              <a:t>Image Pr</a:t>
            </a:r>
            <a:r>
              <a:rPr lang="en-US" sz="3000">
                <a:solidFill>
                  <a:srgbClr val="FFFFFF"/>
                </a:solidFill>
                <a:latin typeface="Times New Roman"/>
              </a:rPr>
              <a:t>ocessing Pipeline:</a:t>
            </a:r>
          </a:p>
          <a:p>
            <a:pPr algn="just" marL="647700" indent="-323850" lvl="1">
              <a:lnSpc>
                <a:spcPts val="4200"/>
              </a:lnSpc>
              <a:spcBef>
                <a:spcPct val="0"/>
              </a:spcBef>
              <a:buFont typeface="Arial"/>
              <a:buChar char="•"/>
            </a:pPr>
            <a:r>
              <a:rPr lang="en-US" sz="3000">
                <a:solidFill>
                  <a:srgbClr val="FFFFFF"/>
                </a:solidFill>
                <a:latin typeface="Times New Roman"/>
              </a:rPr>
              <a:t>Set up the image capture process using OpenCV's ImageCapture module.</a:t>
            </a:r>
          </a:p>
          <a:p>
            <a:pPr algn="just" marL="647700" indent="-323850" lvl="1">
              <a:lnSpc>
                <a:spcPts val="4200"/>
              </a:lnSpc>
              <a:spcBef>
                <a:spcPct val="0"/>
              </a:spcBef>
              <a:buFont typeface="Arial"/>
              <a:buChar char="•"/>
            </a:pPr>
            <a:r>
              <a:rPr lang="en-US" sz="3000">
                <a:solidFill>
                  <a:srgbClr val="FFFFFF"/>
                </a:solidFill>
                <a:latin typeface="Times New Roman"/>
              </a:rPr>
              <a:t>Continuously read frames from the image.</a:t>
            </a:r>
          </a:p>
          <a:p>
            <a:pPr algn="just">
              <a:lnSpc>
                <a:spcPts val="4200"/>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TextBox 3" id="3"/>
          <p:cNvSpPr txBox="true"/>
          <p:nvPr/>
        </p:nvSpPr>
        <p:spPr>
          <a:xfrm rot="0">
            <a:off x="669432" y="904875"/>
            <a:ext cx="16589868" cy="3248025"/>
          </a:xfrm>
          <a:prstGeom prst="rect">
            <a:avLst/>
          </a:prstGeom>
        </p:spPr>
        <p:txBody>
          <a:bodyPr anchor="t" rtlCol="false" tIns="0" lIns="0" bIns="0" rIns="0">
            <a:spAutoFit/>
          </a:bodyPr>
          <a:lstStyle/>
          <a:p>
            <a:pPr algn="just">
              <a:lnSpc>
                <a:spcPts val="4200"/>
              </a:lnSpc>
            </a:pPr>
            <a:r>
              <a:rPr lang="en-US" sz="3000">
                <a:solidFill>
                  <a:srgbClr val="FFFFFF"/>
                </a:solidFill>
                <a:latin typeface="Times New Roman Bold"/>
              </a:rPr>
              <a:t>Preprocess each frame:</a:t>
            </a:r>
          </a:p>
          <a:p>
            <a:pPr algn="just" marL="647700" indent="-323850" lvl="1">
              <a:lnSpc>
                <a:spcPts val="4200"/>
              </a:lnSpc>
              <a:buFont typeface="Arial"/>
              <a:buChar char="•"/>
            </a:pPr>
            <a:r>
              <a:rPr lang="en-US" sz="3000">
                <a:solidFill>
                  <a:srgbClr val="FFFFFF"/>
                </a:solidFill>
                <a:latin typeface="Times New Roman"/>
              </a:rPr>
              <a:t>Convert the frame to grayscale for simplicity.</a:t>
            </a:r>
          </a:p>
          <a:p>
            <a:pPr algn="just" marL="647700" indent="-323850" lvl="1">
              <a:lnSpc>
                <a:spcPts val="4200"/>
              </a:lnSpc>
              <a:buFont typeface="Arial"/>
              <a:buChar char="•"/>
            </a:pPr>
            <a:r>
              <a:rPr lang="en-US" sz="3000">
                <a:solidFill>
                  <a:srgbClr val="FFFFFF"/>
                </a:solidFill>
                <a:latin typeface="Times New Roman"/>
              </a:rPr>
              <a:t>Apply Gaussian blur to reduce noise and enhance object detection.</a:t>
            </a:r>
          </a:p>
          <a:p>
            <a:pPr algn="just" marL="647700" indent="-323850" lvl="1">
              <a:lnSpc>
                <a:spcPts val="4200"/>
              </a:lnSpc>
              <a:buFont typeface="Arial"/>
              <a:buChar char="•"/>
            </a:pPr>
            <a:r>
              <a:rPr lang="en-US" sz="3000">
                <a:solidFill>
                  <a:srgbClr val="FFFFFF"/>
                </a:solidFill>
                <a:latin typeface="Times New Roman"/>
              </a:rPr>
              <a:t>Perform edge detection using Canny edge detection algorithm.</a:t>
            </a:r>
          </a:p>
          <a:p>
            <a:pPr algn="just" marL="647700" indent="-323850" lvl="1">
              <a:lnSpc>
                <a:spcPts val="4200"/>
              </a:lnSpc>
              <a:buFont typeface="Arial"/>
              <a:buChar char="•"/>
            </a:pPr>
            <a:r>
              <a:rPr lang="en-US" sz="3000">
                <a:solidFill>
                  <a:srgbClr val="FFFFFF"/>
                </a:solidFill>
                <a:latin typeface="Times New Roman"/>
              </a:rPr>
              <a:t>Find contours in the image to identify objects.</a:t>
            </a:r>
          </a:p>
          <a:p>
            <a:pPr algn="just">
              <a:lnSpc>
                <a:spcPts val="4200"/>
              </a:lnSpc>
              <a:spcBef>
                <a:spcPct val="0"/>
              </a:spcBef>
            </a:pPr>
          </a:p>
        </p:txBody>
      </p:sp>
      <p:sp>
        <p:nvSpPr>
          <p:cNvPr name="TextBox 4" id="4"/>
          <p:cNvSpPr txBox="true"/>
          <p:nvPr/>
        </p:nvSpPr>
        <p:spPr>
          <a:xfrm rot="0">
            <a:off x="669432" y="4190183"/>
            <a:ext cx="16589868" cy="3781425"/>
          </a:xfrm>
          <a:prstGeom prst="rect">
            <a:avLst/>
          </a:prstGeom>
        </p:spPr>
        <p:txBody>
          <a:bodyPr anchor="t" rtlCol="false" tIns="0" lIns="0" bIns="0" rIns="0">
            <a:spAutoFit/>
          </a:bodyPr>
          <a:lstStyle/>
          <a:p>
            <a:pPr algn="just">
              <a:lnSpc>
                <a:spcPts val="4200"/>
              </a:lnSpc>
            </a:pPr>
            <a:r>
              <a:rPr lang="en-US" sz="3000">
                <a:solidFill>
                  <a:srgbClr val="FFFFFF"/>
                </a:solidFill>
                <a:latin typeface="Times New Roman Semi-Bold"/>
              </a:rPr>
              <a:t>Object Detection and Measurement:</a:t>
            </a:r>
          </a:p>
          <a:p>
            <a:pPr algn="just" marL="647700" indent="-323850" lvl="1">
              <a:lnSpc>
                <a:spcPts val="4200"/>
              </a:lnSpc>
              <a:buFont typeface="Arial"/>
              <a:buChar char="•"/>
            </a:pPr>
            <a:r>
              <a:rPr lang="en-US" sz="3000">
                <a:solidFill>
                  <a:srgbClr val="FFFFFF"/>
                </a:solidFill>
                <a:latin typeface="Times New Roman"/>
              </a:rPr>
              <a:t>Define calibration parameters to convert pixel measurements to real-world dimensions.</a:t>
            </a:r>
          </a:p>
          <a:p>
            <a:pPr algn="just" marL="647700" indent="-323850" lvl="1">
              <a:lnSpc>
                <a:spcPts val="4200"/>
              </a:lnSpc>
              <a:buFont typeface="Arial"/>
              <a:buChar char="•"/>
            </a:pPr>
            <a:r>
              <a:rPr lang="en-US" sz="3000">
                <a:solidFill>
                  <a:srgbClr val="FFFFFF"/>
                </a:solidFill>
                <a:latin typeface="Times New Roman"/>
              </a:rPr>
              <a:t>Identify objects based on contours detected in the image.</a:t>
            </a:r>
          </a:p>
          <a:p>
            <a:pPr algn="just" marL="647700" indent="-323850" lvl="1">
              <a:lnSpc>
                <a:spcPts val="4200"/>
              </a:lnSpc>
              <a:buFont typeface="Arial"/>
              <a:buChar char="•"/>
            </a:pPr>
            <a:r>
              <a:rPr lang="en-US" sz="3000">
                <a:solidFill>
                  <a:srgbClr val="FFFFFF"/>
                </a:solidFill>
                <a:latin typeface="Times New Roman"/>
              </a:rPr>
              <a:t>Calculate the dimensions of the detected objects using known reference points or scales.</a:t>
            </a:r>
          </a:p>
          <a:p>
            <a:pPr algn="just" marL="647700" indent="-323850" lvl="1">
              <a:lnSpc>
                <a:spcPts val="4200"/>
              </a:lnSpc>
              <a:buFont typeface="Arial"/>
              <a:buChar char="•"/>
            </a:pPr>
            <a:r>
              <a:rPr lang="en-US" sz="3000">
                <a:solidFill>
                  <a:srgbClr val="FFFFFF"/>
                </a:solidFill>
                <a:latin typeface="Times New Roman"/>
              </a:rPr>
              <a:t>Utilize mathematical formulas to convert pixel distances to actual measurements using calibration factors.</a:t>
            </a:r>
          </a:p>
          <a:p>
            <a:pPr algn="just">
              <a:lnSpc>
                <a:spcPts val="4200"/>
              </a:lnSpc>
              <a:spcBef>
                <a:spcPct val="0"/>
              </a:spcBef>
            </a:pPr>
          </a:p>
        </p:txBody>
      </p:sp>
      <p:sp>
        <p:nvSpPr>
          <p:cNvPr name="TextBox 5" id="5"/>
          <p:cNvSpPr txBox="true"/>
          <p:nvPr/>
        </p:nvSpPr>
        <p:spPr>
          <a:xfrm rot="0">
            <a:off x="669432" y="7604972"/>
            <a:ext cx="16589868" cy="2714625"/>
          </a:xfrm>
          <a:prstGeom prst="rect">
            <a:avLst/>
          </a:prstGeom>
        </p:spPr>
        <p:txBody>
          <a:bodyPr anchor="t" rtlCol="false" tIns="0" lIns="0" bIns="0" rIns="0">
            <a:spAutoFit/>
          </a:bodyPr>
          <a:lstStyle/>
          <a:p>
            <a:pPr algn="just">
              <a:lnSpc>
                <a:spcPts val="4200"/>
              </a:lnSpc>
            </a:pPr>
            <a:r>
              <a:rPr lang="en-US" sz="3000">
                <a:solidFill>
                  <a:srgbClr val="FFFFFF"/>
                </a:solidFill>
                <a:latin typeface="Times New Roman Semi-Bold"/>
              </a:rPr>
              <a:t>Output Module:</a:t>
            </a:r>
          </a:p>
          <a:p>
            <a:pPr algn="just" marL="647700" indent="-323850" lvl="1">
              <a:lnSpc>
                <a:spcPts val="4200"/>
              </a:lnSpc>
              <a:buFont typeface="Arial"/>
              <a:buChar char="•"/>
            </a:pPr>
            <a:r>
              <a:rPr lang="en-US" sz="3000">
                <a:solidFill>
                  <a:srgbClr val="FFFFFF"/>
                </a:solidFill>
                <a:latin typeface="Times New Roman"/>
              </a:rPr>
              <a:t>Display the measured dimensions in a user-friendly format on the GUI or command line.</a:t>
            </a:r>
          </a:p>
          <a:p>
            <a:pPr algn="just" marL="647700" indent="-323850" lvl="1">
              <a:lnSpc>
                <a:spcPts val="4200"/>
              </a:lnSpc>
              <a:buFont typeface="Arial"/>
              <a:buChar char="•"/>
            </a:pPr>
            <a:r>
              <a:rPr lang="en-US" sz="3000">
                <a:solidFill>
                  <a:srgbClr val="FFFFFF"/>
                </a:solidFill>
                <a:latin typeface="Times New Roman"/>
              </a:rPr>
              <a:t>Provide options to export measurement data to external files (e.g., CSV, Excel) for further analysis if needed.</a:t>
            </a:r>
          </a:p>
          <a:p>
            <a:pPr algn="just">
              <a:lnSpc>
                <a:spcPts val="4200"/>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TextBox 3" id="3"/>
          <p:cNvSpPr txBox="true"/>
          <p:nvPr/>
        </p:nvSpPr>
        <p:spPr>
          <a:xfrm rot="0">
            <a:off x="582406" y="1916121"/>
            <a:ext cx="16230600" cy="8784598"/>
          </a:xfrm>
          <a:prstGeom prst="rect">
            <a:avLst/>
          </a:prstGeom>
        </p:spPr>
        <p:txBody>
          <a:bodyPr anchor="t" rtlCol="false" tIns="0" lIns="0" bIns="0" rIns="0">
            <a:spAutoFit/>
          </a:bodyPr>
          <a:lstStyle/>
          <a:p>
            <a:pPr algn="just" marL="626039" indent="-313020" lvl="1">
              <a:lnSpc>
                <a:spcPts val="4059"/>
              </a:lnSpc>
              <a:buFont typeface="Arial"/>
              <a:buChar char="•"/>
            </a:pPr>
            <a:r>
              <a:rPr lang="en-US" sz="2899" spc="23">
                <a:solidFill>
                  <a:srgbClr val="FFFFFF"/>
                </a:solidFill>
                <a:latin typeface="Times New Roman"/>
              </a:rPr>
              <a:t>Image Input:</a:t>
            </a:r>
          </a:p>
          <a:p>
            <a:pPr algn="just" marL="1252079" indent="-417360" lvl="2">
              <a:lnSpc>
                <a:spcPts val="4059"/>
              </a:lnSpc>
              <a:buFont typeface="Arial"/>
              <a:buChar char="⚬"/>
            </a:pPr>
            <a:r>
              <a:rPr lang="en-US" sz="2899" spc="23">
                <a:solidFill>
                  <a:srgbClr val="FFFFFF"/>
                </a:solidFill>
                <a:latin typeface="Times New Roman"/>
              </a:rPr>
              <a:t>The code loads an image from the specified path using cv2.imread('path_to_image.jpg').</a:t>
            </a:r>
          </a:p>
          <a:p>
            <a:pPr algn="just">
              <a:lnSpc>
                <a:spcPts val="4059"/>
              </a:lnSpc>
            </a:pPr>
          </a:p>
          <a:p>
            <a:pPr algn="just">
              <a:lnSpc>
                <a:spcPts val="4059"/>
              </a:lnSpc>
            </a:pPr>
            <a:r>
              <a:rPr lang="en-US" sz="2899" spc="23">
                <a:solidFill>
                  <a:srgbClr val="FFFFFF"/>
                </a:solidFill>
                <a:latin typeface="Times New Roman"/>
              </a:rPr>
              <a:t>    2.Preprocessing:</a:t>
            </a:r>
          </a:p>
          <a:p>
            <a:pPr algn="just" marL="1252079" indent="-417360" lvl="2">
              <a:lnSpc>
                <a:spcPts val="4059"/>
              </a:lnSpc>
              <a:buFont typeface="Arial"/>
              <a:buChar char="⚬"/>
            </a:pPr>
            <a:r>
              <a:rPr lang="en-US" sz="2899" spc="23">
                <a:solidFill>
                  <a:srgbClr val="FFFFFF"/>
                </a:solidFill>
                <a:latin typeface="Times New Roman"/>
              </a:rPr>
              <a:t>Resizes the image to a standard size (800x600 pixels) using cv2.resize and converts it to grayscale using cv2.cvtColor.</a:t>
            </a:r>
          </a:p>
          <a:p>
            <a:pPr algn="just">
              <a:lnSpc>
                <a:spcPts val="4059"/>
              </a:lnSpc>
            </a:pPr>
          </a:p>
          <a:p>
            <a:pPr algn="just">
              <a:lnSpc>
                <a:spcPts val="4059"/>
              </a:lnSpc>
            </a:pPr>
            <a:r>
              <a:rPr lang="en-US" sz="2899" spc="23">
                <a:solidFill>
                  <a:srgbClr val="FFFFFF"/>
                </a:solidFill>
                <a:latin typeface="Times New Roman"/>
              </a:rPr>
              <a:t>    3.Object Detection and Feature Extraction:</a:t>
            </a:r>
          </a:p>
          <a:p>
            <a:pPr algn="just" marL="1252079" indent="-417360" lvl="2">
              <a:lnSpc>
                <a:spcPts val="4059"/>
              </a:lnSpc>
              <a:buFont typeface="Arial"/>
              <a:buChar char="⚬"/>
            </a:pPr>
            <a:r>
              <a:rPr lang="en-US" sz="2899" spc="23">
                <a:solidFill>
                  <a:srgbClr val="FFFFFF"/>
                </a:solidFill>
                <a:latin typeface="Times New Roman"/>
              </a:rPr>
              <a:t>Applies contour detection (cv2.findContours) to identify the boundaries of objects in the image. For each detected contour, it calculates the area and perimeter.</a:t>
            </a:r>
          </a:p>
          <a:p>
            <a:pPr algn="just" marL="1252079" indent="-417360" lvl="2">
              <a:lnSpc>
                <a:spcPts val="4059"/>
              </a:lnSpc>
              <a:buFont typeface="Arial"/>
              <a:buChar char="⚬"/>
            </a:pPr>
          </a:p>
          <a:p>
            <a:pPr algn="just">
              <a:lnSpc>
                <a:spcPts val="4059"/>
              </a:lnSpc>
            </a:pPr>
            <a:r>
              <a:rPr lang="en-US" sz="2899" spc="23">
                <a:solidFill>
                  <a:srgbClr val="FFFFFF"/>
                </a:solidFill>
                <a:latin typeface="Times New Roman"/>
              </a:rPr>
              <a:t>    4.Displaying the Result:</a:t>
            </a:r>
          </a:p>
          <a:p>
            <a:pPr algn="just" marL="1252079" indent="-417360" lvl="2">
              <a:lnSpc>
                <a:spcPts val="4059"/>
              </a:lnSpc>
              <a:buFont typeface="Arial"/>
              <a:buChar char="⚬"/>
            </a:pPr>
            <a:r>
              <a:rPr lang="en-US" sz="2899" spc="23">
                <a:solidFill>
                  <a:srgbClr val="FFFFFF"/>
                </a:solidFill>
                <a:latin typeface="Times New Roman"/>
              </a:rPr>
              <a:t>The final result is displayed in a window titled "Object Measurement Result" using cv2.imshow. The window shows the input image with overlaid contours and a text annotation indicating the calculated object size.</a:t>
            </a:r>
          </a:p>
          <a:p>
            <a:pPr algn="just">
              <a:lnSpc>
                <a:spcPts val="4059"/>
              </a:lnSpc>
              <a:spcBef>
                <a:spcPct val="0"/>
              </a:spcBef>
            </a:pPr>
          </a:p>
          <a:p>
            <a:pPr algn="just">
              <a:lnSpc>
                <a:spcPts val="4059"/>
              </a:lnSpc>
              <a:spcBef>
                <a:spcPct val="0"/>
              </a:spcBef>
            </a:pPr>
          </a:p>
        </p:txBody>
      </p:sp>
      <p:sp>
        <p:nvSpPr>
          <p:cNvPr name="TextBox 4" id="4"/>
          <p:cNvSpPr txBox="true"/>
          <p:nvPr/>
        </p:nvSpPr>
        <p:spPr>
          <a:xfrm rot="0">
            <a:off x="4828639" y="-93812"/>
            <a:ext cx="6341843" cy="1807506"/>
          </a:xfrm>
          <a:prstGeom prst="rect">
            <a:avLst/>
          </a:prstGeom>
        </p:spPr>
        <p:txBody>
          <a:bodyPr anchor="t" rtlCol="false" tIns="0" lIns="0" bIns="0" rIns="0">
            <a:spAutoFit/>
          </a:bodyPr>
          <a:lstStyle/>
          <a:p>
            <a:pPr algn="ctr">
              <a:lnSpc>
                <a:spcPts val="13248"/>
              </a:lnSpc>
            </a:pPr>
            <a:r>
              <a:rPr lang="en-US" sz="9463" spc="1457">
                <a:solidFill>
                  <a:srgbClr val="FFFFFF"/>
                </a:solidFill>
                <a:latin typeface="Times New Roman Bold"/>
              </a:rPr>
              <a:t>Results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99B9FF"/>
        </a:solidFill>
      </p:bgPr>
    </p:bg>
    <p:spTree>
      <p:nvGrpSpPr>
        <p:cNvPr id="1" name=""/>
        <p:cNvGrpSpPr/>
        <p:nvPr/>
      </p:nvGrpSpPr>
      <p:grpSpPr>
        <a:xfrm>
          <a:off x="0" y="0"/>
          <a:ext cx="0" cy="0"/>
          <a:chOff x="0" y="0"/>
          <a:chExt cx="0" cy="0"/>
        </a:xfrm>
      </p:grpSpPr>
      <p:sp>
        <p:nvSpPr>
          <p:cNvPr name="Freeform 2" id="2"/>
          <p:cNvSpPr/>
          <p:nvPr/>
        </p:nvSpPr>
        <p:spPr>
          <a:xfrm flipH="false" flipV="false" rot="0">
            <a:off x="2174472" y="1780857"/>
            <a:ext cx="13448132" cy="7477443"/>
          </a:xfrm>
          <a:custGeom>
            <a:avLst/>
            <a:gdLst/>
            <a:ahLst/>
            <a:cxnLst/>
            <a:rect r="r" b="b" t="t" l="l"/>
            <a:pathLst>
              <a:path h="7477443" w="13448132">
                <a:moveTo>
                  <a:pt x="0" y="0"/>
                </a:moveTo>
                <a:lnTo>
                  <a:pt x="13448133" y="0"/>
                </a:lnTo>
                <a:lnTo>
                  <a:pt x="13448133" y="7477443"/>
                </a:lnTo>
                <a:lnTo>
                  <a:pt x="0" y="7477443"/>
                </a:lnTo>
                <a:lnTo>
                  <a:pt x="0" y="0"/>
                </a:lnTo>
                <a:close/>
              </a:path>
            </a:pathLst>
          </a:custGeom>
          <a:blipFill>
            <a:blip r:embed="rId2"/>
            <a:stretch>
              <a:fillRect l="0" t="0" r="0" b="0"/>
            </a:stretch>
          </a:blipFill>
        </p:spPr>
      </p:sp>
      <p:sp>
        <p:nvSpPr>
          <p:cNvPr name="TextBox 3" id="3"/>
          <p:cNvSpPr txBox="true"/>
          <p:nvPr/>
        </p:nvSpPr>
        <p:spPr>
          <a:xfrm rot="0">
            <a:off x="4825334" y="-202014"/>
            <a:ext cx="7387709" cy="1747519"/>
          </a:xfrm>
          <a:prstGeom prst="rect">
            <a:avLst/>
          </a:prstGeom>
        </p:spPr>
        <p:txBody>
          <a:bodyPr anchor="t" rtlCol="false" tIns="0" lIns="0" bIns="0" rIns="0">
            <a:spAutoFit/>
          </a:bodyPr>
          <a:lstStyle/>
          <a:p>
            <a:pPr algn="ctr">
              <a:lnSpc>
                <a:spcPts val="12880"/>
              </a:lnSpc>
            </a:pPr>
            <a:r>
              <a:rPr lang="en-US" sz="9200">
                <a:solidFill>
                  <a:srgbClr val="FFFFFF"/>
                </a:solidFill>
                <a:latin typeface="Times New Roman Bold"/>
              </a:rPr>
              <a:t>Sample Output</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99B9FF"/>
        </a:solidFill>
      </p:bgPr>
    </p:bg>
    <p:spTree>
      <p:nvGrpSpPr>
        <p:cNvPr id="1" name=""/>
        <p:cNvGrpSpPr/>
        <p:nvPr/>
      </p:nvGrpSpPr>
      <p:grpSpPr>
        <a:xfrm>
          <a:off x="0" y="0"/>
          <a:ext cx="0" cy="0"/>
          <a:chOff x="0" y="0"/>
          <a:chExt cx="0" cy="0"/>
        </a:xfrm>
      </p:grpSpPr>
      <p:grpSp>
        <p:nvGrpSpPr>
          <p:cNvPr name="Group 2" id="2"/>
          <p:cNvGrpSpPr/>
          <p:nvPr/>
        </p:nvGrpSpPr>
        <p:grpSpPr>
          <a:xfrm rot="0">
            <a:off x="9144000" y="-248577"/>
            <a:ext cx="9696760" cy="10784153"/>
            <a:chOff x="0" y="0"/>
            <a:chExt cx="2553879" cy="2840271"/>
          </a:xfrm>
        </p:grpSpPr>
        <p:sp>
          <p:nvSpPr>
            <p:cNvPr name="Freeform 3" id="3"/>
            <p:cNvSpPr/>
            <p:nvPr/>
          </p:nvSpPr>
          <p:spPr>
            <a:xfrm flipH="false" flipV="false" rot="0">
              <a:off x="0" y="0"/>
              <a:ext cx="2553879" cy="2840271"/>
            </a:xfrm>
            <a:custGeom>
              <a:avLst/>
              <a:gdLst/>
              <a:ahLst/>
              <a:cxnLst/>
              <a:rect r="r" b="b" t="t" l="l"/>
              <a:pathLst>
                <a:path h="2840271" w="2553879">
                  <a:moveTo>
                    <a:pt x="0" y="0"/>
                  </a:moveTo>
                  <a:lnTo>
                    <a:pt x="2553879" y="0"/>
                  </a:lnTo>
                  <a:lnTo>
                    <a:pt x="2553879" y="2840271"/>
                  </a:lnTo>
                  <a:lnTo>
                    <a:pt x="0" y="2840271"/>
                  </a:lnTo>
                  <a:close/>
                </a:path>
              </a:pathLst>
            </a:custGeom>
            <a:solidFill>
              <a:srgbClr val="FFFFFF"/>
            </a:solidFill>
          </p:spPr>
        </p:sp>
        <p:sp>
          <p:nvSpPr>
            <p:cNvPr name="TextBox 4" id="4"/>
            <p:cNvSpPr txBox="true"/>
            <p:nvPr/>
          </p:nvSpPr>
          <p:spPr>
            <a:xfrm>
              <a:off x="0" y="-38100"/>
              <a:ext cx="2553879" cy="2878371"/>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827082" y="3201756"/>
            <a:ext cx="16633836" cy="7726360"/>
          </a:xfrm>
          <a:prstGeom prst="rect">
            <a:avLst/>
          </a:prstGeom>
        </p:spPr>
        <p:txBody>
          <a:bodyPr anchor="t" rtlCol="false" tIns="0" lIns="0" bIns="0" rIns="0">
            <a:spAutoFit/>
          </a:bodyPr>
          <a:lstStyle/>
          <a:p>
            <a:pPr>
              <a:lnSpc>
                <a:spcPts val="4062"/>
              </a:lnSpc>
            </a:pPr>
            <a:r>
              <a:rPr lang="en-US" sz="2708">
                <a:solidFill>
                  <a:srgbClr val="000000"/>
                </a:solidFill>
                <a:latin typeface="Montserrat Classic"/>
              </a:rPr>
              <a:t>In conclusion, the developed system for document or object detection and dimension measurement showcases a successful integration of advanced image processing techniques and algorithmic implementations. Through meticulous design and implementation, the system achieves accurate detection and precise measurement of objects, ensuring reliability across diverse scenarios. The user-friendly interface enhances usability, allowing seamless interaction and interpretation of measurement results. Real-time performance optimizations further enhance the system's efficiency, making it suitable for time-sensitive applications. With comprehensive testing and validation, the system demonstrates robustness and effectiveness, meeting or exceeding expectations. Overall, the system represents a valuable tool for various domains, offering precise object measurement capabilities with ease of use and reliability.</a:t>
            </a:r>
          </a:p>
          <a:p>
            <a:pPr>
              <a:lnSpc>
                <a:spcPts val="4424"/>
              </a:lnSpc>
            </a:pPr>
          </a:p>
          <a:p>
            <a:pPr>
              <a:lnSpc>
                <a:spcPts val="4062"/>
              </a:lnSpc>
            </a:pPr>
          </a:p>
          <a:p>
            <a:pPr>
              <a:lnSpc>
                <a:spcPts val="4062"/>
              </a:lnSpc>
            </a:pPr>
          </a:p>
          <a:p>
            <a:pPr>
              <a:lnSpc>
                <a:spcPts val="4062"/>
              </a:lnSpc>
            </a:pPr>
          </a:p>
          <a:p>
            <a:pPr algn="l" marL="0" indent="0" lvl="0">
              <a:lnSpc>
                <a:spcPts val="4062"/>
              </a:lnSpc>
              <a:spcBef>
                <a:spcPct val="0"/>
              </a:spcBef>
            </a:pPr>
          </a:p>
        </p:txBody>
      </p:sp>
      <p:sp>
        <p:nvSpPr>
          <p:cNvPr name="TextBox 6" id="6"/>
          <p:cNvSpPr txBox="true"/>
          <p:nvPr/>
        </p:nvSpPr>
        <p:spPr>
          <a:xfrm rot="0">
            <a:off x="1028700" y="1086968"/>
            <a:ext cx="8595769" cy="1582111"/>
          </a:xfrm>
          <a:prstGeom prst="rect">
            <a:avLst/>
          </a:prstGeom>
        </p:spPr>
        <p:txBody>
          <a:bodyPr anchor="t" rtlCol="false" tIns="0" lIns="0" bIns="0" rIns="0">
            <a:spAutoFit/>
          </a:bodyPr>
          <a:lstStyle/>
          <a:p>
            <a:pPr marL="0" indent="0" lvl="0">
              <a:lnSpc>
                <a:spcPts val="10406"/>
              </a:lnSpc>
            </a:pPr>
            <a:r>
              <a:rPr lang="en-US" sz="10302">
                <a:solidFill>
                  <a:srgbClr val="000000"/>
                </a:solidFill>
                <a:latin typeface="Times New Roman Bold"/>
              </a:rPr>
              <a:t>Conclusion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10800000">
            <a:off x="-589274" y="-4916790"/>
            <a:ext cx="22355665" cy="15878588"/>
          </a:xfrm>
          <a:custGeom>
            <a:avLst/>
            <a:gdLst/>
            <a:ahLst/>
            <a:cxnLst/>
            <a:rect r="r" b="b" t="t" l="l"/>
            <a:pathLst>
              <a:path h="15878588" w="22355665">
                <a:moveTo>
                  <a:pt x="0" y="0"/>
                </a:moveTo>
                <a:lnTo>
                  <a:pt x="22355666" y="0"/>
                </a:lnTo>
                <a:lnTo>
                  <a:pt x="22355666" y="15878588"/>
                </a:lnTo>
                <a:lnTo>
                  <a:pt x="0" y="15878588"/>
                </a:lnTo>
                <a:lnTo>
                  <a:pt x="0" y="0"/>
                </a:lnTo>
                <a:close/>
              </a:path>
            </a:pathLst>
          </a:custGeom>
          <a:blipFill>
            <a:blip r:embed="rId3">
              <a:alphaModFix amt="53000"/>
            </a:blip>
            <a:stretch>
              <a:fillRect l="0" t="-4404" r="-11352" b="-6948"/>
            </a:stretch>
          </a:blipFill>
        </p:spPr>
      </p:sp>
      <p:sp>
        <p:nvSpPr>
          <p:cNvPr name="TextBox 4" id="4"/>
          <p:cNvSpPr txBox="true"/>
          <p:nvPr/>
        </p:nvSpPr>
        <p:spPr>
          <a:xfrm rot="0">
            <a:off x="1508323" y="-221263"/>
            <a:ext cx="14322596" cy="2319547"/>
          </a:xfrm>
          <a:prstGeom prst="rect">
            <a:avLst/>
          </a:prstGeom>
        </p:spPr>
        <p:txBody>
          <a:bodyPr anchor="t" rtlCol="false" tIns="0" lIns="0" bIns="0" rIns="0">
            <a:spAutoFit/>
          </a:bodyPr>
          <a:lstStyle/>
          <a:p>
            <a:pPr algn="ctr">
              <a:lnSpc>
                <a:spcPts val="17050"/>
              </a:lnSpc>
            </a:pPr>
            <a:r>
              <a:rPr lang="en-US" sz="12179">
                <a:solidFill>
                  <a:srgbClr val="FFFFFF"/>
                </a:solidFill>
                <a:latin typeface="Times New Roman"/>
              </a:rPr>
              <a:t>Introduction</a:t>
            </a:r>
          </a:p>
        </p:txBody>
      </p:sp>
      <p:sp>
        <p:nvSpPr>
          <p:cNvPr name="TextBox 5" id="5"/>
          <p:cNvSpPr txBox="true"/>
          <p:nvPr/>
        </p:nvSpPr>
        <p:spPr>
          <a:xfrm rot="0">
            <a:off x="6673031" y="7775999"/>
            <a:ext cx="3993179" cy="608934"/>
          </a:xfrm>
          <a:prstGeom prst="rect">
            <a:avLst/>
          </a:prstGeom>
        </p:spPr>
        <p:txBody>
          <a:bodyPr anchor="t" rtlCol="false" tIns="0" lIns="0" bIns="0" rIns="0">
            <a:spAutoFit/>
          </a:bodyPr>
          <a:lstStyle/>
          <a:p>
            <a:pPr algn="ctr">
              <a:lnSpc>
                <a:spcPts val="4848"/>
              </a:lnSpc>
            </a:pPr>
            <a:r>
              <a:rPr lang="en-US" sz="3463" spc="533">
                <a:solidFill>
                  <a:srgbClr val="232E54"/>
                </a:solidFill>
                <a:latin typeface="Tek Tall Arabic Bold"/>
              </a:rPr>
              <a:t>Let’s begin!</a:t>
            </a:r>
          </a:p>
        </p:txBody>
      </p:sp>
      <p:sp>
        <p:nvSpPr>
          <p:cNvPr name="TextBox 6" id="6"/>
          <p:cNvSpPr txBox="true"/>
          <p:nvPr/>
        </p:nvSpPr>
        <p:spPr>
          <a:xfrm rot="0">
            <a:off x="1965786" y="2620149"/>
            <a:ext cx="14356428" cy="5764784"/>
          </a:xfrm>
          <a:prstGeom prst="rect">
            <a:avLst/>
          </a:prstGeom>
        </p:spPr>
        <p:txBody>
          <a:bodyPr anchor="t" rtlCol="false" tIns="0" lIns="0" bIns="0" rIns="0">
            <a:spAutoFit/>
          </a:bodyPr>
          <a:lstStyle/>
          <a:p>
            <a:pPr algn="just">
              <a:lnSpc>
                <a:spcPts val="5053"/>
              </a:lnSpc>
            </a:pPr>
            <a:r>
              <a:rPr lang="en-US" sz="3100" spc="24">
                <a:solidFill>
                  <a:srgbClr val="FFFFFF"/>
                </a:solidFill>
                <a:latin typeface="Times New Roman"/>
              </a:rPr>
              <a:t>Object measurement using OpenCV is like having a smart tool that helps computers understand and measure stuff in pictures or videos. Imagine you have a bunch of photos, and you want to figure out how big things are in them. OpenCV is like your digital measuring tape. It helps the computer find objects, like shapes or things in the pictures. It then calculates their sizes and shows you the results. This process involves making sure the pictures are clear, finding the objects, and doing some math to measure them accurately. OpenCV is handy for all kinds of tasks, from checking sizes in manufacturing to studying things in science. It's like a digital wizard that makes measuring things with computers a whole lot easier!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true" flipV="false" rot="-607588">
            <a:off x="15837912" y="3288996"/>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3"/>
            <a:stretch>
              <a:fillRect l="0" t="0" r="0" b="0"/>
            </a:stretch>
          </a:blipFill>
        </p:spPr>
      </p:sp>
      <p:sp>
        <p:nvSpPr>
          <p:cNvPr name="TextBox 4" id="4"/>
          <p:cNvSpPr txBox="true"/>
          <p:nvPr/>
        </p:nvSpPr>
        <p:spPr>
          <a:xfrm rot="0">
            <a:off x="2815447" y="329007"/>
            <a:ext cx="12076925" cy="1814862"/>
          </a:xfrm>
          <a:prstGeom prst="rect">
            <a:avLst/>
          </a:prstGeom>
        </p:spPr>
        <p:txBody>
          <a:bodyPr anchor="t" rtlCol="false" tIns="0" lIns="0" bIns="0" rIns="0">
            <a:spAutoFit/>
          </a:bodyPr>
          <a:lstStyle/>
          <a:p>
            <a:pPr algn="ctr">
              <a:lnSpc>
                <a:spcPts val="11422"/>
              </a:lnSpc>
            </a:pPr>
            <a:r>
              <a:rPr lang="en-US" sz="12552">
                <a:solidFill>
                  <a:srgbClr val="FFFFFF"/>
                </a:solidFill>
                <a:latin typeface="Times New Roman"/>
              </a:rPr>
              <a:t>Objectives</a:t>
            </a:r>
          </a:p>
        </p:txBody>
      </p:sp>
      <p:sp>
        <p:nvSpPr>
          <p:cNvPr name="TextBox 5" id="5"/>
          <p:cNvSpPr txBox="true"/>
          <p:nvPr/>
        </p:nvSpPr>
        <p:spPr>
          <a:xfrm rot="0">
            <a:off x="759457" y="2039095"/>
            <a:ext cx="14132915" cy="7284863"/>
          </a:xfrm>
          <a:prstGeom prst="rect">
            <a:avLst/>
          </a:prstGeom>
        </p:spPr>
        <p:txBody>
          <a:bodyPr anchor="t" rtlCol="false" tIns="0" lIns="0" bIns="0" rIns="0">
            <a:spAutoFit/>
          </a:bodyPr>
          <a:lstStyle/>
          <a:p>
            <a:pPr algn="just" marL="679275" indent="-339638" lvl="1">
              <a:lnSpc>
                <a:spcPts val="4719"/>
              </a:lnSpc>
              <a:buFont typeface="Arial"/>
              <a:buChar char="•"/>
            </a:pPr>
            <a:r>
              <a:rPr lang="en-US" sz="3146">
                <a:solidFill>
                  <a:srgbClr val="FFFFFF"/>
                </a:solidFill>
                <a:latin typeface="Roboto Bold"/>
              </a:rPr>
              <a:t>Accurate Dimension Extraction:</a:t>
            </a:r>
          </a:p>
          <a:p>
            <a:pPr algn="just" marL="1272193" indent="-424064" lvl="2">
              <a:lnSpc>
                <a:spcPts val="4419"/>
              </a:lnSpc>
              <a:buFont typeface="Arial"/>
              <a:buChar char="⚬"/>
            </a:pPr>
            <a:r>
              <a:rPr lang="en-US" sz="2946">
                <a:solidFill>
                  <a:srgbClr val="FFFFFF"/>
                </a:solidFill>
                <a:latin typeface="Roboto"/>
              </a:rPr>
              <a:t>Enable precise measurement of object dimensions within images or videos using OpenCV's functions and algorithms.</a:t>
            </a:r>
          </a:p>
          <a:p>
            <a:pPr algn="just">
              <a:lnSpc>
                <a:spcPts val="4419"/>
              </a:lnSpc>
            </a:pPr>
          </a:p>
          <a:p>
            <a:pPr algn="just">
              <a:lnSpc>
                <a:spcPts val="4719"/>
              </a:lnSpc>
            </a:pPr>
            <a:r>
              <a:rPr lang="en-US" sz="3146">
                <a:solidFill>
                  <a:srgbClr val="FFFFFF"/>
                </a:solidFill>
                <a:latin typeface="Roboto"/>
              </a:rPr>
              <a:t>     2</a:t>
            </a:r>
            <a:r>
              <a:rPr lang="en-US" sz="3146">
                <a:solidFill>
                  <a:srgbClr val="FFFFFF"/>
                </a:solidFill>
                <a:latin typeface="Roboto Bold"/>
              </a:rPr>
              <a:t>.Automated Object Detection:</a:t>
            </a:r>
          </a:p>
          <a:p>
            <a:pPr algn="just" marL="1272193" indent="-424064" lvl="2">
              <a:lnSpc>
                <a:spcPts val="4419"/>
              </a:lnSpc>
              <a:buFont typeface="Arial"/>
              <a:buChar char="⚬"/>
            </a:pPr>
            <a:r>
              <a:rPr lang="en-US" sz="2946">
                <a:solidFill>
                  <a:srgbClr val="FFFFFF"/>
                </a:solidFill>
                <a:latin typeface="Roboto"/>
              </a:rPr>
              <a:t>Implement automated techniques for identifying and locating objects in images, leveraging OpenCV's capabilities for contour detection and machine learning-based approaches.</a:t>
            </a:r>
          </a:p>
          <a:p>
            <a:pPr algn="just">
              <a:lnSpc>
                <a:spcPts val="4419"/>
              </a:lnSpc>
            </a:pPr>
          </a:p>
          <a:p>
            <a:pPr algn="just">
              <a:lnSpc>
                <a:spcPts val="4719"/>
              </a:lnSpc>
            </a:pPr>
            <a:r>
              <a:rPr lang="en-US" sz="3146">
                <a:solidFill>
                  <a:srgbClr val="FFFFFF"/>
                </a:solidFill>
                <a:latin typeface="Roboto"/>
              </a:rPr>
              <a:t>    </a:t>
            </a:r>
            <a:r>
              <a:rPr lang="en-US" sz="3146">
                <a:solidFill>
                  <a:srgbClr val="FFFFFF"/>
                </a:solidFill>
                <a:latin typeface="Roboto Bold"/>
              </a:rPr>
              <a:t>3.</a:t>
            </a:r>
            <a:r>
              <a:rPr lang="en-US" sz="3146">
                <a:solidFill>
                  <a:srgbClr val="FFFFFF"/>
                </a:solidFill>
                <a:latin typeface="Roboto Bold"/>
              </a:rPr>
              <a:t>Efficient Feature Extraction:</a:t>
            </a:r>
          </a:p>
          <a:p>
            <a:pPr algn="just" marL="1272193" indent="-424064" lvl="2">
              <a:lnSpc>
                <a:spcPts val="4419"/>
              </a:lnSpc>
              <a:buFont typeface="Arial"/>
              <a:buChar char="⚬"/>
            </a:pPr>
            <a:r>
              <a:rPr lang="en-US" sz="2946">
                <a:solidFill>
                  <a:srgbClr val="FFFFFF"/>
                </a:solidFill>
                <a:latin typeface="Roboto"/>
              </a:rPr>
              <a:t>Extract relevant features from detected objects, such as contours and key points, to facilitate accurate measurement calculations.</a:t>
            </a:r>
          </a:p>
          <a:p>
            <a:pPr algn="just">
              <a:lnSpc>
                <a:spcPts val="4419"/>
              </a:lnSpc>
            </a:pPr>
            <a:r>
              <a:rPr lang="en-US" sz="2946">
                <a:solidFill>
                  <a:srgbClr val="FFFFFF"/>
                </a:solidFill>
                <a:latin typeface="Roboto"/>
              </a:rPr>
              <a:t>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true" flipV="false" rot="-607588">
            <a:off x="15837912" y="3288996"/>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3"/>
            <a:stretch>
              <a:fillRect l="0" t="0" r="0" b="0"/>
            </a:stretch>
          </a:blipFill>
        </p:spPr>
      </p:sp>
      <p:sp>
        <p:nvSpPr>
          <p:cNvPr name="TextBox 4" id="4"/>
          <p:cNvSpPr txBox="true"/>
          <p:nvPr/>
        </p:nvSpPr>
        <p:spPr>
          <a:xfrm rot="0">
            <a:off x="582406" y="1143356"/>
            <a:ext cx="16431328" cy="6978888"/>
          </a:xfrm>
          <a:prstGeom prst="rect">
            <a:avLst/>
          </a:prstGeom>
        </p:spPr>
        <p:txBody>
          <a:bodyPr anchor="t" rtlCol="false" tIns="0" lIns="0" bIns="0" rIns="0">
            <a:spAutoFit/>
          </a:bodyPr>
          <a:lstStyle/>
          <a:p>
            <a:pPr algn="just">
              <a:lnSpc>
                <a:spcPts val="5348"/>
              </a:lnSpc>
            </a:pPr>
            <a:r>
              <a:rPr lang="en-US" sz="3146">
                <a:solidFill>
                  <a:srgbClr val="FFFFFF"/>
                </a:solidFill>
                <a:latin typeface="Roboto"/>
              </a:rPr>
              <a:t>  </a:t>
            </a:r>
            <a:r>
              <a:rPr lang="en-US" sz="3146">
                <a:solidFill>
                  <a:srgbClr val="FFFFFF"/>
                </a:solidFill>
                <a:latin typeface="Roboto Bold"/>
              </a:rPr>
              <a:t> 4.User-Friendly Visualization:</a:t>
            </a:r>
          </a:p>
          <a:p>
            <a:pPr algn="just">
              <a:lnSpc>
                <a:spcPts val="5008"/>
              </a:lnSpc>
            </a:pPr>
            <a:r>
              <a:rPr lang="en-US" sz="2946">
                <a:solidFill>
                  <a:srgbClr val="FFFFFF"/>
                </a:solidFill>
                <a:latin typeface="Roboto"/>
              </a:rPr>
              <a:t>       Present measured objects and their dimensions in a user-friendly manner, either</a:t>
            </a:r>
          </a:p>
          <a:p>
            <a:pPr algn="just">
              <a:lnSpc>
                <a:spcPts val="5008"/>
              </a:lnSpc>
            </a:pPr>
            <a:r>
              <a:rPr lang="en-US" sz="2946">
                <a:solidFill>
                  <a:srgbClr val="FFFFFF"/>
                </a:solidFill>
                <a:latin typeface="Roboto"/>
              </a:rPr>
              <a:t>       by overlaying annotations on images or generating comprehensive reports.</a:t>
            </a:r>
          </a:p>
          <a:p>
            <a:pPr algn="just">
              <a:lnSpc>
                <a:spcPts val="5008"/>
              </a:lnSpc>
            </a:pPr>
          </a:p>
          <a:p>
            <a:pPr algn="just">
              <a:lnSpc>
                <a:spcPts val="5348"/>
              </a:lnSpc>
            </a:pPr>
            <a:r>
              <a:rPr lang="en-US" sz="3146">
                <a:solidFill>
                  <a:srgbClr val="FFFFFF"/>
                </a:solidFill>
                <a:latin typeface="Roboto"/>
              </a:rPr>
              <a:t>    </a:t>
            </a:r>
            <a:r>
              <a:rPr lang="en-US" sz="3146">
                <a:solidFill>
                  <a:srgbClr val="FFFFFF"/>
                </a:solidFill>
                <a:latin typeface="Roboto Bold"/>
              </a:rPr>
              <a:t>5.Scalable and Robust Solutions:</a:t>
            </a:r>
          </a:p>
          <a:p>
            <a:pPr algn="just">
              <a:lnSpc>
                <a:spcPts val="5008"/>
              </a:lnSpc>
            </a:pPr>
            <a:r>
              <a:rPr lang="en-US" sz="2946">
                <a:solidFill>
                  <a:srgbClr val="FFFFFF"/>
                </a:solidFill>
                <a:latin typeface="Roboto"/>
              </a:rPr>
              <a:t>        Develop scalable and robust solutions using OpenCV, catering to diverse                              </a:t>
            </a:r>
          </a:p>
          <a:p>
            <a:pPr algn="just">
              <a:lnSpc>
                <a:spcPts val="5008"/>
              </a:lnSpc>
            </a:pPr>
            <a:r>
              <a:rPr lang="en-US" sz="2946">
                <a:solidFill>
                  <a:srgbClr val="FFFFFF"/>
                </a:solidFill>
                <a:latin typeface="Roboto"/>
              </a:rPr>
              <a:t>        applications and ensuring reliability in object measurement tasks</a:t>
            </a:r>
          </a:p>
          <a:p>
            <a:pPr algn="just">
              <a:lnSpc>
                <a:spcPts val="5008"/>
              </a:lnSpc>
            </a:pPr>
            <a:r>
              <a:rPr lang="en-US" sz="2946">
                <a:solidFill>
                  <a:srgbClr val="FFFFFF"/>
                </a:solidFill>
                <a:latin typeface="Roboto"/>
              </a:rPr>
              <a:t>    </a:t>
            </a:r>
          </a:p>
          <a:p>
            <a:pPr algn="just">
              <a:lnSpc>
                <a:spcPts val="5008"/>
              </a:lnSpc>
            </a:pPr>
          </a:p>
          <a:p>
            <a:pPr algn="just">
              <a:lnSpc>
                <a:spcPts val="5008"/>
              </a:lnSpc>
            </a:pPr>
          </a:p>
          <a:p>
            <a:pPr algn="just">
              <a:lnSpc>
                <a:spcPts val="5008"/>
              </a:lnSpc>
            </a:pPr>
            <a:r>
              <a:rPr lang="en-US" sz="2946">
                <a:solidFill>
                  <a:srgbClr val="FFFFFF"/>
                </a:solidFill>
                <a:latin typeface="Roboto"/>
              </a:rPr>
              <a:t>   </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2659499" cy="10287000"/>
            <a:chOff x="0" y="0"/>
            <a:chExt cx="700444" cy="2709333"/>
          </a:xfrm>
        </p:grpSpPr>
        <p:sp>
          <p:nvSpPr>
            <p:cNvPr name="Freeform 3" id="3"/>
            <p:cNvSpPr/>
            <p:nvPr/>
          </p:nvSpPr>
          <p:spPr>
            <a:xfrm flipH="false" flipV="false" rot="0">
              <a:off x="0" y="0"/>
              <a:ext cx="700444" cy="2709333"/>
            </a:xfrm>
            <a:custGeom>
              <a:avLst/>
              <a:gdLst/>
              <a:ahLst/>
              <a:cxnLst/>
              <a:rect r="r" b="b" t="t" l="l"/>
              <a:pathLst>
                <a:path h="2709333" w="700444">
                  <a:moveTo>
                    <a:pt x="0" y="0"/>
                  </a:moveTo>
                  <a:lnTo>
                    <a:pt x="700444" y="0"/>
                  </a:lnTo>
                  <a:lnTo>
                    <a:pt x="700444" y="2709333"/>
                  </a:lnTo>
                  <a:lnTo>
                    <a:pt x="0" y="2709333"/>
                  </a:lnTo>
                  <a:close/>
                </a:path>
              </a:pathLst>
            </a:custGeom>
            <a:solidFill>
              <a:srgbClr val="002240"/>
            </a:solidFill>
          </p:spPr>
        </p:sp>
        <p:sp>
          <p:nvSpPr>
            <p:cNvPr name="TextBox 4" id="4"/>
            <p:cNvSpPr txBox="true"/>
            <p:nvPr/>
          </p:nvSpPr>
          <p:spPr>
            <a:xfrm>
              <a:off x="0" y="-57150"/>
              <a:ext cx="700444" cy="2766483"/>
            </a:xfrm>
            <a:prstGeom prst="rect">
              <a:avLst/>
            </a:prstGeom>
          </p:spPr>
          <p:txBody>
            <a:bodyPr anchor="ctr" rtlCol="false" tIns="50800" lIns="50800" bIns="50800" rIns="50800"/>
            <a:lstStyle/>
            <a:p>
              <a:pPr algn="ctr">
                <a:lnSpc>
                  <a:spcPts val="3639"/>
                </a:lnSpc>
              </a:pPr>
            </a:p>
          </p:txBody>
        </p:sp>
      </p:grpSp>
      <p:sp>
        <p:nvSpPr>
          <p:cNvPr name="TextBox 5" id="5"/>
          <p:cNvSpPr txBox="true"/>
          <p:nvPr/>
        </p:nvSpPr>
        <p:spPr>
          <a:xfrm rot="0">
            <a:off x="7024191" y="139978"/>
            <a:ext cx="8753024" cy="1126490"/>
          </a:xfrm>
          <a:prstGeom prst="rect">
            <a:avLst/>
          </a:prstGeom>
        </p:spPr>
        <p:txBody>
          <a:bodyPr anchor="t" rtlCol="false" tIns="0" lIns="0" bIns="0" rIns="0">
            <a:spAutoFit/>
          </a:bodyPr>
          <a:lstStyle/>
          <a:p>
            <a:pPr>
              <a:lnSpc>
                <a:spcPts val="7629"/>
              </a:lnSpc>
            </a:pPr>
            <a:r>
              <a:rPr lang="en-US" sz="6999" spc="139">
                <a:solidFill>
                  <a:srgbClr val="000000"/>
                </a:solidFill>
                <a:latin typeface="Times New Roman Bold"/>
              </a:rPr>
              <a:t>Scope of project</a:t>
            </a:r>
          </a:p>
        </p:txBody>
      </p:sp>
      <p:sp>
        <p:nvSpPr>
          <p:cNvPr name="TextBox 6" id="6"/>
          <p:cNvSpPr txBox="true"/>
          <p:nvPr/>
        </p:nvSpPr>
        <p:spPr>
          <a:xfrm rot="0">
            <a:off x="3217366" y="1910080"/>
            <a:ext cx="14794713" cy="7348220"/>
          </a:xfrm>
          <a:prstGeom prst="rect">
            <a:avLst/>
          </a:prstGeom>
        </p:spPr>
        <p:txBody>
          <a:bodyPr anchor="t" rtlCol="false" tIns="0" lIns="0" bIns="0" rIns="0">
            <a:spAutoFit/>
          </a:bodyPr>
          <a:lstStyle/>
          <a:p>
            <a:pPr algn="just" marL="690879" indent="-345439" lvl="1">
              <a:lnSpc>
                <a:spcPts val="4479"/>
              </a:lnSpc>
              <a:spcBef>
                <a:spcPct val="0"/>
              </a:spcBef>
              <a:buFont typeface="Arial"/>
              <a:buChar char="•"/>
            </a:pPr>
            <a:r>
              <a:rPr lang="en-US" sz="3199">
                <a:solidFill>
                  <a:srgbClr val="000000"/>
                </a:solidFill>
                <a:latin typeface="Times New Roman"/>
              </a:rPr>
              <a:t>Devel</a:t>
            </a:r>
            <a:r>
              <a:rPr lang="en-US" sz="3199">
                <a:solidFill>
                  <a:srgbClr val="000000"/>
                </a:solidFill>
                <a:latin typeface="Times New Roman"/>
              </a:rPr>
              <a:t>op a real-time object measurement system using Python, OpenCV, and NumPy libraries.</a:t>
            </a:r>
          </a:p>
          <a:p>
            <a:pPr algn="just" marL="690879" indent="-345439" lvl="1">
              <a:lnSpc>
                <a:spcPts val="4479"/>
              </a:lnSpc>
              <a:spcBef>
                <a:spcPct val="0"/>
              </a:spcBef>
              <a:buFont typeface="Arial"/>
              <a:buChar char="•"/>
            </a:pPr>
            <a:r>
              <a:rPr lang="en-US" sz="3199">
                <a:solidFill>
                  <a:srgbClr val="000000"/>
                </a:solidFill>
                <a:latin typeface="Times New Roman"/>
              </a:rPr>
              <a:t>Capture image from connected devices or cameras for object detection and measurement.</a:t>
            </a:r>
          </a:p>
          <a:p>
            <a:pPr algn="just" marL="690879" indent="-345439" lvl="1">
              <a:lnSpc>
                <a:spcPts val="4479"/>
              </a:lnSpc>
              <a:spcBef>
                <a:spcPct val="0"/>
              </a:spcBef>
              <a:buFont typeface="Arial"/>
              <a:buChar char="•"/>
            </a:pPr>
            <a:r>
              <a:rPr lang="en-US" sz="3199">
                <a:solidFill>
                  <a:srgbClr val="000000"/>
                </a:solidFill>
                <a:latin typeface="Times New Roman"/>
              </a:rPr>
              <a:t>Implement advanced image processing techniques to enhance image quality and reduce noise.</a:t>
            </a:r>
          </a:p>
          <a:p>
            <a:pPr algn="just" marL="690879" indent="-345439" lvl="1">
              <a:lnSpc>
                <a:spcPts val="4479"/>
              </a:lnSpc>
              <a:spcBef>
                <a:spcPct val="0"/>
              </a:spcBef>
              <a:buFont typeface="Arial"/>
              <a:buChar char="•"/>
            </a:pPr>
            <a:r>
              <a:rPr lang="en-US" sz="3199">
                <a:solidFill>
                  <a:srgbClr val="000000"/>
                </a:solidFill>
                <a:latin typeface="Times New Roman"/>
              </a:rPr>
              <a:t>Utilize computer vision algorithms for accurate object detection within the video frames.</a:t>
            </a:r>
          </a:p>
          <a:p>
            <a:pPr algn="just" marL="690879" indent="-345439" lvl="1">
              <a:lnSpc>
                <a:spcPts val="4479"/>
              </a:lnSpc>
              <a:spcBef>
                <a:spcPct val="0"/>
              </a:spcBef>
              <a:buFont typeface="Arial"/>
              <a:buChar char="•"/>
            </a:pPr>
            <a:r>
              <a:rPr lang="en-US" sz="3199">
                <a:solidFill>
                  <a:srgbClr val="000000"/>
                </a:solidFill>
                <a:latin typeface="Times New Roman"/>
              </a:rPr>
              <a:t>Calculate precise object dimensions using mathematical algorithms integrated with NumPy.</a:t>
            </a:r>
          </a:p>
          <a:p>
            <a:pPr algn="just" marL="690879" indent="-345439" lvl="1">
              <a:lnSpc>
                <a:spcPts val="4479"/>
              </a:lnSpc>
              <a:spcBef>
                <a:spcPct val="0"/>
              </a:spcBef>
              <a:buFont typeface="Arial"/>
              <a:buChar char="•"/>
            </a:pPr>
            <a:r>
              <a:rPr lang="en-US" sz="3199">
                <a:solidFill>
                  <a:srgbClr val="000000"/>
                </a:solidFill>
                <a:latin typeface="Times New Roman"/>
              </a:rPr>
              <a:t>Create a user-friendly interface for displaying annotated measurements in real-time.</a:t>
            </a:r>
          </a:p>
          <a:p>
            <a:pPr algn="just">
              <a:lnSpc>
                <a:spcPts val="4479"/>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10800000">
            <a:off x="-4229071" y="411433"/>
            <a:ext cx="18116952" cy="12867951"/>
          </a:xfrm>
          <a:custGeom>
            <a:avLst/>
            <a:gdLst/>
            <a:ahLst/>
            <a:cxnLst/>
            <a:rect r="r" b="b" t="t" l="l"/>
            <a:pathLst>
              <a:path h="12867951" w="18116952">
                <a:moveTo>
                  <a:pt x="0" y="0"/>
                </a:moveTo>
                <a:lnTo>
                  <a:pt x="18116952" y="0"/>
                </a:lnTo>
                <a:lnTo>
                  <a:pt x="18116952" y="12867951"/>
                </a:lnTo>
                <a:lnTo>
                  <a:pt x="0" y="12867951"/>
                </a:lnTo>
                <a:lnTo>
                  <a:pt x="0" y="0"/>
                </a:lnTo>
                <a:close/>
              </a:path>
            </a:pathLst>
          </a:custGeom>
          <a:blipFill>
            <a:blip r:embed="rId3">
              <a:alphaModFix amt="53000"/>
            </a:blip>
            <a:stretch>
              <a:fillRect l="0" t="0" r="0" b="0"/>
            </a:stretch>
          </a:blipFill>
        </p:spPr>
      </p:sp>
      <p:grpSp>
        <p:nvGrpSpPr>
          <p:cNvPr name="Group 4" id="4"/>
          <p:cNvGrpSpPr/>
          <p:nvPr/>
        </p:nvGrpSpPr>
        <p:grpSpPr>
          <a:xfrm rot="0">
            <a:off x="-2356837" y="-696611"/>
            <a:ext cx="6771075" cy="12370800"/>
            <a:chOff x="0" y="0"/>
            <a:chExt cx="1783328" cy="3258153"/>
          </a:xfrm>
        </p:grpSpPr>
        <p:sp>
          <p:nvSpPr>
            <p:cNvPr name="Freeform 5" id="5"/>
            <p:cNvSpPr/>
            <p:nvPr/>
          </p:nvSpPr>
          <p:spPr>
            <a:xfrm flipH="false" flipV="false" rot="0">
              <a:off x="0" y="0"/>
              <a:ext cx="1783328" cy="3258153"/>
            </a:xfrm>
            <a:custGeom>
              <a:avLst/>
              <a:gdLst/>
              <a:ahLst/>
              <a:cxnLst/>
              <a:rect r="r" b="b" t="t" l="l"/>
              <a:pathLst>
                <a:path h="3258153" w="1783328">
                  <a:moveTo>
                    <a:pt x="17151" y="0"/>
                  </a:moveTo>
                  <a:lnTo>
                    <a:pt x="1766178" y="0"/>
                  </a:lnTo>
                  <a:cubicBezTo>
                    <a:pt x="1775650" y="0"/>
                    <a:pt x="1783328" y="7679"/>
                    <a:pt x="1783328" y="17151"/>
                  </a:cubicBezTo>
                  <a:lnTo>
                    <a:pt x="1783328" y="3241002"/>
                  </a:lnTo>
                  <a:cubicBezTo>
                    <a:pt x="1783328" y="3245551"/>
                    <a:pt x="1781521" y="3249913"/>
                    <a:pt x="1778305" y="3253130"/>
                  </a:cubicBezTo>
                  <a:cubicBezTo>
                    <a:pt x="1775089" y="3256346"/>
                    <a:pt x="1770726" y="3258153"/>
                    <a:pt x="1766178" y="3258153"/>
                  </a:cubicBezTo>
                  <a:lnTo>
                    <a:pt x="17151" y="3258153"/>
                  </a:lnTo>
                  <a:cubicBezTo>
                    <a:pt x="12602" y="3258153"/>
                    <a:pt x="8240" y="3256346"/>
                    <a:pt x="5023" y="3253130"/>
                  </a:cubicBezTo>
                  <a:cubicBezTo>
                    <a:pt x="1807" y="3249913"/>
                    <a:pt x="0" y="3245551"/>
                    <a:pt x="0" y="3241002"/>
                  </a:cubicBezTo>
                  <a:lnTo>
                    <a:pt x="0" y="17151"/>
                  </a:lnTo>
                  <a:cubicBezTo>
                    <a:pt x="0" y="12602"/>
                    <a:pt x="1807" y="8240"/>
                    <a:pt x="5023" y="5023"/>
                  </a:cubicBezTo>
                  <a:cubicBezTo>
                    <a:pt x="8240" y="1807"/>
                    <a:pt x="12602" y="0"/>
                    <a:pt x="17151" y="0"/>
                  </a:cubicBezTo>
                  <a:close/>
                </a:path>
              </a:pathLst>
            </a:custGeom>
            <a:solidFill>
              <a:srgbClr val="FFFCF3">
                <a:alpha val="40784"/>
              </a:srgbClr>
            </a:solidFill>
          </p:spPr>
        </p:sp>
        <p:sp>
          <p:nvSpPr>
            <p:cNvPr name="TextBox 6" id="6"/>
            <p:cNvSpPr txBox="true"/>
            <p:nvPr/>
          </p:nvSpPr>
          <p:spPr>
            <a:xfrm>
              <a:off x="0" y="28575"/>
              <a:ext cx="1783328" cy="3229578"/>
            </a:xfrm>
            <a:prstGeom prst="rect">
              <a:avLst/>
            </a:prstGeom>
          </p:spPr>
          <p:txBody>
            <a:bodyPr anchor="ctr" rtlCol="false" tIns="50800" lIns="50800" bIns="50800" rIns="50800"/>
            <a:lstStyle/>
            <a:p>
              <a:pPr algn="ctr">
                <a:lnSpc>
                  <a:spcPts val="2534"/>
                </a:lnSpc>
              </a:pPr>
            </a:p>
          </p:txBody>
        </p:sp>
      </p:grpSp>
      <p:sp>
        <p:nvSpPr>
          <p:cNvPr name="Freeform 7" id="7"/>
          <p:cNvSpPr/>
          <p:nvPr/>
        </p:nvSpPr>
        <p:spPr>
          <a:xfrm flipH="false" flipV="false" rot="5981493">
            <a:off x="-3253062" y="4710644"/>
            <a:ext cx="10051055" cy="3643507"/>
          </a:xfrm>
          <a:custGeom>
            <a:avLst/>
            <a:gdLst/>
            <a:ahLst/>
            <a:cxnLst/>
            <a:rect r="r" b="b" t="t" l="l"/>
            <a:pathLst>
              <a:path h="3643507" w="10051055">
                <a:moveTo>
                  <a:pt x="0" y="0"/>
                </a:moveTo>
                <a:lnTo>
                  <a:pt x="10051055" y="0"/>
                </a:lnTo>
                <a:lnTo>
                  <a:pt x="10051055" y="3643508"/>
                </a:lnTo>
                <a:lnTo>
                  <a:pt x="0" y="3643508"/>
                </a:lnTo>
                <a:lnTo>
                  <a:pt x="0" y="0"/>
                </a:lnTo>
                <a:close/>
              </a:path>
            </a:pathLst>
          </a:custGeom>
          <a:blipFill>
            <a:blip r:embed="rId4"/>
            <a:stretch>
              <a:fillRect l="0" t="0" r="0" b="0"/>
            </a:stretch>
          </a:blipFill>
        </p:spPr>
      </p:sp>
      <p:sp>
        <p:nvSpPr>
          <p:cNvPr name="TextBox 8" id="8"/>
          <p:cNvSpPr txBox="true"/>
          <p:nvPr/>
        </p:nvSpPr>
        <p:spPr>
          <a:xfrm rot="0">
            <a:off x="8132633" y="-8884"/>
            <a:ext cx="6724890" cy="1722743"/>
          </a:xfrm>
          <a:prstGeom prst="rect">
            <a:avLst/>
          </a:prstGeom>
        </p:spPr>
        <p:txBody>
          <a:bodyPr anchor="t" rtlCol="false" tIns="0" lIns="0" bIns="0" rIns="0">
            <a:spAutoFit/>
          </a:bodyPr>
          <a:lstStyle/>
          <a:p>
            <a:pPr>
              <a:lnSpc>
                <a:spcPts val="12670"/>
              </a:lnSpc>
            </a:pPr>
            <a:r>
              <a:rPr lang="en-US" sz="9050">
                <a:solidFill>
                  <a:srgbClr val="FFFFFF"/>
                </a:solidFill>
                <a:latin typeface="Times New Roman Bold"/>
              </a:rPr>
              <a:t>Tools Used</a:t>
            </a:r>
          </a:p>
        </p:txBody>
      </p:sp>
      <p:sp>
        <p:nvSpPr>
          <p:cNvPr name="TextBox 9" id="9"/>
          <p:cNvSpPr txBox="true"/>
          <p:nvPr/>
        </p:nvSpPr>
        <p:spPr>
          <a:xfrm rot="0">
            <a:off x="4829405" y="1959083"/>
            <a:ext cx="12671062" cy="9648825"/>
          </a:xfrm>
          <a:prstGeom prst="rect">
            <a:avLst/>
          </a:prstGeom>
        </p:spPr>
        <p:txBody>
          <a:bodyPr anchor="t" rtlCol="false" tIns="0" lIns="0" bIns="0" rIns="0">
            <a:spAutoFit/>
          </a:bodyPr>
          <a:lstStyle/>
          <a:p>
            <a:pPr algn="just" marL="647700" indent="-323850" lvl="1">
              <a:lnSpc>
                <a:spcPts val="4200"/>
              </a:lnSpc>
              <a:buFont typeface="Arial"/>
              <a:buChar char="•"/>
            </a:pPr>
            <a:r>
              <a:rPr lang="en-US" sz="3000">
                <a:solidFill>
                  <a:srgbClr val="FFFFFF"/>
                </a:solidFill>
                <a:latin typeface="Times New Roman Bold"/>
              </a:rPr>
              <a:t>Presentation Software:</a:t>
            </a:r>
            <a:r>
              <a:rPr lang="en-US" sz="3000">
                <a:solidFill>
                  <a:srgbClr val="FFFFFF"/>
                </a:solidFill>
                <a:latin typeface="Times New Roman"/>
              </a:rPr>
              <a:t> You can use presentation software like Microsoft PowerPoint, Google Slides, or even LaTeX Beamer for creating slides.</a:t>
            </a:r>
          </a:p>
          <a:p>
            <a:pPr algn="just">
              <a:lnSpc>
                <a:spcPts val="4200"/>
              </a:lnSpc>
            </a:pPr>
          </a:p>
          <a:p>
            <a:pPr algn="just" marL="647700" indent="-323850" lvl="1">
              <a:lnSpc>
                <a:spcPts val="4200"/>
              </a:lnSpc>
              <a:buFont typeface="Arial"/>
              <a:buChar char="•"/>
            </a:pPr>
            <a:r>
              <a:rPr lang="en-US" sz="3000">
                <a:solidFill>
                  <a:srgbClr val="FFFFFF"/>
                </a:solidFill>
                <a:latin typeface="Times New Roman Semi-Bold"/>
              </a:rPr>
              <a:t>Code Editor</a:t>
            </a:r>
            <a:r>
              <a:rPr lang="en-US" sz="3000">
                <a:solidFill>
                  <a:srgbClr val="FFFFFF"/>
                </a:solidFill>
                <a:latin typeface="Times New Roman"/>
              </a:rPr>
              <a:t>: Since you're using Python, PyCharm IDE is an excellent choice. It provides a comfortable environment for Python development, including features like code completion, debugging, and version control integration.</a:t>
            </a:r>
          </a:p>
          <a:p>
            <a:pPr algn="just">
              <a:lnSpc>
                <a:spcPts val="4200"/>
              </a:lnSpc>
            </a:pPr>
          </a:p>
          <a:p>
            <a:pPr algn="just" marL="647700" indent="-323850" lvl="1">
              <a:lnSpc>
                <a:spcPts val="4200"/>
              </a:lnSpc>
              <a:buFont typeface="Arial"/>
              <a:buChar char="•"/>
            </a:pPr>
            <a:r>
              <a:rPr lang="en-US" sz="3000">
                <a:solidFill>
                  <a:srgbClr val="FFFFFF"/>
                </a:solidFill>
                <a:latin typeface="Times New Roman Semi-Bold"/>
              </a:rPr>
              <a:t>Libraries and Frameworks</a:t>
            </a:r>
            <a:r>
              <a:rPr lang="en-US" sz="3000">
                <a:solidFill>
                  <a:srgbClr val="FFFFFF"/>
                </a:solidFill>
                <a:latin typeface="Times New Roman"/>
              </a:rPr>
              <a:t>:</a:t>
            </a:r>
          </a:p>
          <a:p>
            <a:pPr algn="just" marL="647700" indent="-323850" lvl="1">
              <a:lnSpc>
                <a:spcPts val="4200"/>
              </a:lnSpc>
              <a:buFont typeface="Arial"/>
              <a:buChar char="•"/>
            </a:pPr>
            <a:r>
              <a:rPr lang="en-US" sz="3000">
                <a:solidFill>
                  <a:srgbClr val="FFFFFF"/>
                </a:solidFill>
                <a:latin typeface="Times New Roman Semi-Bold"/>
              </a:rPr>
              <a:t>OpenCV</a:t>
            </a:r>
            <a:r>
              <a:rPr lang="en-US" sz="3000">
                <a:solidFill>
                  <a:srgbClr val="FFFFFF"/>
                </a:solidFill>
                <a:latin typeface="Times New Roman"/>
              </a:rPr>
              <a:t>: OpenCV is a powerful computer vision library that provides various functions and tools for image processing and analysis.</a:t>
            </a:r>
          </a:p>
          <a:p>
            <a:pPr algn="just" marL="647700" indent="-323850" lvl="1">
              <a:lnSpc>
                <a:spcPts val="4200"/>
              </a:lnSpc>
              <a:buFont typeface="Arial"/>
              <a:buChar char="•"/>
            </a:pPr>
            <a:r>
              <a:rPr lang="en-US" sz="3000">
                <a:solidFill>
                  <a:srgbClr val="FFFFFF"/>
                </a:solidFill>
                <a:latin typeface="Times New Roman Semi-Bold"/>
              </a:rPr>
              <a:t>NumPy</a:t>
            </a:r>
            <a:r>
              <a:rPr lang="en-US" sz="3000">
                <a:solidFill>
                  <a:srgbClr val="FFFFFF"/>
                </a:solidFill>
                <a:latin typeface="Times New Roman"/>
              </a:rPr>
              <a:t>: NumPy is a fundamental package for scientific computing in Python. It provides support for arrays, matrices, and mathematical functions, which are essential for image manipulation and calculations.</a:t>
            </a:r>
          </a:p>
          <a:p>
            <a:pPr algn="just">
              <a:lnSpc>
                <a:spcPts val="4200"/>
              </a:lnSpc>
            </a:pPr>
          </a:p>
          <a:p>
            <a:pPr algn="just">
              <a:lnSpc>
                <a:spcPts val="4200"/>
              </a:lnSpc>
            </a:pPr>
          </a:p>
          <a:p>
            <a:pPr algn="just">
              <a:lnSpc>
                <a:spcPts val="4200"/>
              </a:lnSpc>
            </a:pPr>
          </a:p>
          <a:p>
            <a:pPr algn="just">
              <a:lnSpc>
                <a:spcPts val="420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10800000">
            <a:off x="-4229071" y="98422"/>
            <a:ext cx="18116952" cy="12867951"/>
          </a:xfrm>
          <a:custGeom>
            <a:avLst/>
            <a:gdLst/>
            <a:ahLst/>
            <a:cxnLst/>
            <a:rect r="r" b="b" t="t" l="l"/>
            <a:pathLst>
              <a:path h="12867951" w="18116952">
                <a:moveTo>
                  <a:pt x="0" y="0"/>
                </a:moveTo>
                <a:lnTo>
                  <a:pt x="18116952" y="0"/>
                </a:lnTo>
                <a:lnTo>
                  <a:pt x="18116952" y="12867951"/>
                </a:lnTo>
                <a:lnTo>
                  <a:pt x="0" y="12867951"/>
                </a:lnTo>
                <a:lnTo>
                  <a:pt x="0" y="0"/>
                </a:lnTo>
                <a:close/>
              </a:path>
            </a:pathLst>
          </a:custGeom>
          <a:blipFill>
            <a:blip r:embed="rId3">
              <a:alphaModFix amt="53000"/>
            </a:blip>
            <a:stretch>
              <a:fillRect l="0" t="0" r="0" b="0"/>
            </a:stretch>
          </a:blipFill>
        </p:spPr>
      </p:sp>
      <p:grpSp>
        <p:nvGrpSpPr>
          <p:cNvPr name="Group 4" id="4"/>
          <p:cNvGrpSpPr/>
          <p:nvPr/>
        </p:nvGrpSpPr>
        <p:grpSpPr>
          <a:xfrm rot="0">
            <a:off x="-2356837" y="-696611"/>
            <a:ext cx="6771075" cy="12370800"/>
            <a:chOff x="0" y="0"/>
            <a:chExt cx="1783328" cy="3258153"/>
          </a:xfrm>
        </p:grpSpPr>
        <p:sp>
          <p:nvSpPr>
            <p:cNvPr name="Freeform 5" id="5"/>
            <p:cNvSpPr/>
            <p:nvPr/>
          </p:nvSpPr>
          <p:spPr>
            <a:xfrm flipH="false" flipV="false" rot="0">
              <a:off x="0" y="0"/>
              <a:ext cx="1783328" cy="3258153"/>
            </a:xfrm>
            <a:custGeom>
              <a:avLst/>
              <a:gdLst/>
              <a:ahLst/>
              <a:cxnLst/>
              <a:rect r="r" b="b" t="t" l="l"/>
              <a:pathLst>
                <a:path h="3258153" w="1783328">
                  <a:moveTo>
                    <a:pt x="17151" y="0"/>
                  </a:moveTo>
                  <a:lnTo>
                    <a:pt x="1766178" y="0"/>
                  </a:lnTo>
                  <a:cubicBezTo>
                    <a:pt x="1775650" y="0"/>
                    <a:pt x="1783328" y="7679"/>
                    <a:pt x="1783328" y="17151"/>
                  </a:cubicBezTo>
                  <a:lnTo>
                    <a:pt x="1783328" y="3241002"/>
                  </a:lnTo>
                  <a:cubicBezTo>
                    <a:pt x="1783328" y="3245551"/>
                    <a:pt x="1781521" y="3249913"/>
                    <a:pt x="1778305" y="3253130"/>
                  </a:cubicBezTo>
                  <a:cubicBezTo>
                    <a:pt x="1775089" y="3256346"/>
                    <a:pt x="1770726" y="3258153"/>
                    <a:pt x="1766178" y="3258153"/>
                  </a:cubicBezTo>
                  <a:lnTo>
                    <a:pt x="17151" y="3258153"/>
                  </a:lnTo>
                  <a:cubicBezTo>
                    <a:pt x="12602" y="3258153"/>
                    <a:pt x="8240" y="3256346"/>
                    <a:pt x="5023" y="3253130"/>
                  </a:cubicBezTo>
                  <a:cubicBezTo>
                    <a:pt x="1807" y="3249913"/>
                    <a:pt x="0" y="3245551"/>
                    <a:pt x="0" y="3241002"/>
                  </a:cubicBezTo>
                  <a:lnTo>
                    <a:pt x="0" y="17151"/>
                  </a:lnTo>
                  <a:cubicBezTo>
                    <a:pt x="0" y="12602"/>
                    <a:pt x="1807" y="8240"/>
                    <a:pt x="5023" y="5023"/>
                  </a:cubicBezTo>
                  <a:cubicBezTo>
                    <a:pt x="8240" y="1807"/>
                    <a:pt x="12602" y="0"/>
                    <a:pt x="17151" y="0"/>
                  </a:cubicBezTo>
                  <a:close/>
                </a:path>
              </a:pathLst>
            </a:custGeom>
            <a:solidFill>
              <a:srgbClr val="FFFCF3">
                <a:alpha val="40784"/>
              </a:srgbClr>
            </a:solidFill>
          </p:spPr>
        </p:sp>
        <p:sp>
          <p:nvSpPr>
            <p:cNvPr name="TextBox 6" id="6"/>
            <p:cNvSpPr txBox="true"/>
            <p:nvPr/>
          </p:nvSpPr>
          <p:spPr>
            <a:xfrm>
              <a:off x="0" y="28575"/>
              <a:ext cx="1783328" cy="3229578"/>
            </a:xfrm>
            <a:prstGeom prst="rect">
              <a:avLst/>
            </a:prstGeom>
          </p:spPr>
          <p:txBody>
            <a:bodyPr anchor="ctr" rtlCol="false" tIns="50800" lIns="50800" bIns="50800" rIns="50800"/>
            <a:lstStyle/>
            <a:p>
              <a:pPr algn="ctr">
                <a:lnSpc>
                  <a:spcPts val="2534"/>
                </a:lnSpc>
              </a:pPr>
            </a:p>
          </p:txBody>
        </p:sp>
      </p:grpSp>
      <p:sp>
        <p:nvSpPr>
          <p:cNvPr name="Freeform 7" id="7"/>
          <p:cNvSpPr/>
          <p:nvPr/>
        </p:nvSpPr>
        <p:spPr>
          <a:xfrm flipH="false" flipV="false" rot="5981493">
            <a:off x="-3253062" y="4710644"/>
            <a:ext cx="10051055" cy="3643507"/>
          </a:xfrm>
          <a:custGeom>
            <a:avLst/>
            <a:gdLst/>
            <a:ahLst/>
            <a:cxnLst/>
            <a:rect r="r" b="b" t="t" l="l"/>
            <a:pathLst>
              <a:path h="3643507" w="10051055">
                <a:moveTo>
                  <a:pt x="0" y="0"/>
                </a:moveTo>
                <a:lnTo>
                  <a:pt x="10051055" y="0"/>
                </a:lnTo>
                <a:lnTo>
                  <a:pt x="10051055" y="3643508"/>
                </a:lnTo>
                <a:lnTo>
                  <a:pt x="0" y="3643508"/>
                </a:lnTo>
                <a:lnTo>
                  <a:pt x="0" y="0"/>
                </a:lnTo>
                <a:close/>
              </a:path>
            </a:pathLst>
          </a:custGeom>
          <a:blipFill>
            <a:blip r:embed="rId4"/>
            <a:stretch>
              <a:fillRect l="0" t="0" r="0" b="0"/>
            </a:stretch>
          </a:blipFill>
        </p:spPr>
      </p:sp>
      <p:sp>
        <p:nvSpPr>
          <p:cNvPr name="TextBox 8" id="8"/>
          <p:cNvSpPr txBox="true"/>
          <p:nvPr/>
        </p:nvSpPr>
        <p:spPr>
          <a:xfrm rot="0">
            <a:off x="4680916" y="569748"/>
            <a:ext cx="12578384" cy="6526530"/>
          </a:xfrm>
          <a:prstGeom prst="rect">
            <a:avLst/>
          </a:prstGeom>
        </p:spPr>
        <p:txBody>
          <a:bodyPr anchor="t" rtlCol="false" tIns="0" lIns="0" bIns="0" rIns="0">
            <a:spAutoFit/>
          </a:bodyPr>
          <a:lstStyle/>
          <a:p>
            <a:pPr algn="just" marL="647700" indent="-323850" lvl="1">
              <a:lnSpc>
                <a:spcPts val="4710"/>
              </a:lnSpc>
              <a:buFont typeface="Arial"/>
              <a:buChar char="•"/>
            </a:pPr>
            <a:r>
              <a:rPr lang="en-US" sz="3000">
                <a:solidFill>
                  <a:srgbClr val="FFFFFF"/>
                </a:solidFill>
                <a:latin typeface="Times New Roman Bold"/>
              </a:rPr>
              <a:t>Images and Videos:</a:t>
            </a:r>
            <a:r>
              <a:rPr lang="en-US" sz="3000">
                <a:solidFill>
                  <a:srgbClr val="FFFFFF"/>
                </a:solidFill>
                <a:latin typeface="Times New Roman"/>
              </a:rPr>
              <a:t> Gather relevant images and videos that demonstrate the concepts you're discussing in your presentation. These could include sample images, screenshots of code execution, or recorded video demonstrations.</a:t>
            </a:r>
          </a:p>
          <a:p>
            <a:pPr algn="just">
              <a:lnSpc>
                <a:spcPts val="4710"/>
              </a:lnSpc>
            </a:pPr>
          </a:p>
          <a:p>
            <a:pPr algn="just" marL="647700" indent="-323850" lvl="1">
              <a:lnSpc>
                <a:spcPts val="4710"/>
              </a:lnSpc>
              <a:buFont typeface="Arial"/>
              <a:buChar char="•"/>
            </a:pPr>
            <a:r>
              <a:rPr lang="en-US" sz="3000">
                <a:solidFill>
                  <a:srgbClr val="FFFFFF"/>
                </a:solidFill>
                <a:latin typeface="Times New Roman Bold"/>
              </a:rPr>
              <a:t>GitHub/GitLab:</a:t>
            </a:r>
            <a:r>
              <a:rPr lang="en-US" sz="3000">
                <a:solidFill>
                  <a:srgbClr val="FFFFFF"/>
                </a:solidFill>
                <a:latin typeface="Times New Roman"/>
              </a:rPr>
              <a:t> Version control platforms like GitHub or GitLab are excellent for sharing your project code, documentation, and presentation slides with others. You can create a repository for your project and upload all relevant materials, including code, images, slides, and supplementary files. This allows others to access and collaborate on your project and provides a centralized location for future reference.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FCF3"/>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3499959"/>
            <a:ext cx="16518452" cy="5758341"/>
          </a:xfrm>
          <a:custGeom>
            <a:avLst/>
            <a:gdLst/>
            <a:ahLst/>
            <a:cxnLst/>
            <a:rect r="r" b="b" t="t" l="l"/>
            <a:pathLst>
              <a:path h="5758341" w="16518452">
                <a:moveTo>
                  <a:pt x="0" y="0"/>
                </a:moveTo>
                <a:lnTo>
                  <a:pt x="16518452" y="0"/>
                </a:lnTo>
                <a:lnTo>
                  <a:pt x="16518452" y="5758341"/>
                </a:lnTo>
                <a:lnTo>
                  <a:pt x="0" y="5758341"/>
                </a:lnTo>
                <a:lnTo>
                  <a:pt x="0" y="0"/>
                </a:lnTo>
                <a:close/>
              </a:path>
            </a:pathLst>
          </a:custGeom>
          <a:blipFill>
            <a:blip r:embed="rId2"/>
            <a:stretch>
              <a:fillRect l="-31757" t="-43717" r="-7380" b="-80793"/>
            </a:stretch>
          </a:blipFill>
        </p:spPr>
      </p:sp>
      <p:sp>
        <p:nvSpPr>
          <p:cNvPr name="TextBox 3" id="3"/>
          <p:cNvSpPr txBox="true"/>
          <p:nvPr/>
        </p:nvSpPr>
        <p:spPr>
          <a:xfrm rot="0">
            <a:off x="1315456" y="-8884"/>
            <a:ext cx="15657088" cy="1722743"/>
          </a:xfrm>
          <a:prstGeom prst="rect">
            <a:avLst/>
          </a:prstGeom>
        </p:spPr>
        <p:txBody>
          <a:bodyPr anchor="t" rtlCol="false" tIns="0" lIns="0" bIns="0" rIns="0">
            <a:spAutoFit/>
          </a:bodyPr>
          <a:lstStyle/>
          <a:p>
            <a:pPr algn="ctr">
              <a:lnSpc>
                <a:spcPts val="12670"/>
              </a:lnSpc>
              <a:spcBef>
                <a:spcPct val="0"/>
              </a:spcBef>
            </a:pPr>
            <a:r>
              <a:rPr lang="en-US" sz="9050">
                <a:solidFill>
                  <a:srgbClr val="000000"/>
                </a:solidFill>
                <a:latin typeface="Times New Roman Bold"/>
              </a:rPr>
              <a:t>UML Class Diagram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TextBox 3" id="3"/>
          <p:cNvSpPr txBox="true"/>
          <p:nvPr/>
        </p:nvSpPr>
        <p:spPr>
          <a:xfrm rot="0">
            <a:off x="736626" y="-17586"/>
            <a:ext cx="16027214" cy="1740147"/>
          </a:xfrm>
          <a:prstGeom prst="rect">
            <a:avLst/>
          </a:prstGeom>
        </p:spPr>
        <p:txBody>
          <a:bodyPr anchor="t" rtlCol="false" tIns="0" lIns="0" bIns="0" rIns="0">
            <a:spAutoFit/>
          </a:bodyPr>
          <a:lstStyle/>
          <a:p>
            <a:pPr algn="ctr">
              <a:lnSpc>
                <a:spcPts val="12761"/>
              </a:lnSpc>
            </a:pPr>
            <a:r>
              <a:rPr lang="en-US" sz="9115">
                <a:solidFill>
                  <a:srgbClr val="FFFFFF"/>
                </a:solidFill>
                <a:latin typeface="Times New Roman Bold"/>
              </a:rPr>
              <a:t>System Design and Architecture</a:t>
            </a:r>
          </a:p>
        </p:txBody>
      </p:sp>
      <p:sp>
        <p:nvSpPr>
          <p:cNvPr name="TextBox 4" id="4"/>
          <p:cNvSpPr txBox="true"/>
          <p:nvPr/>
        </p:nvSpPr>
        <p:spPr>
          <a:xfrm rot="0">
            <a:off x="634933" y="2280524"/>
            <a:ext cx="16230600" cy="2181225"/>
          </a:xfrm>
          <a:prstGeom prst="rect">
            <a:avLst/>
          </a:prstGeom>
        </p:spPr>
        <p:txBody>
          <a:bodyPr anchor="t" rtlCol="false" tIns="0" lIns="0" bIns="0" rIns="0">
            <a:spAutoFit/>
          </a:bodyPr>
          <a:lstStyle/>
          <a:p>
            <a:pPr algn="just">
              <a:lnSpc>
                <a:spcPts val="4200"/>
              </a:lnSpc>
              <a:spcBef>
                <a:spcPct val="0"/>
              </a:spcBef>
            </a:pPr>
            <a:r>
              <a:rPr lang="en-US" sz="3000">
                <a:solidFill>
                  <a:srgbClr val="FFFFFF"/>
                </a:solidFill>
                <a:latin typeface="Times New Roman"/>
              </a:rPr>
              <a:t>Real-time object measurement is a system designed to measure the dimensions of objects using computer vision techniques. The system captures images, processes it using image processing algorithms, and provides accurate measurements of objects within the image stream. This system is built using Python, OpenCV, NumPy, and developed in PyCharm IDE.</a:t>
            </a:r>
          </a:p>
        </p:txBody>
      </p:sp>
      <p:sp>
        <p:nvSpPr>
          <p:cNvPr name="TextBox 5" id="5"/>
          <p:cNvSpPr txBox="true"/>
          <p:nvPr/>
        </p:nvSpPr>
        <p:spPr>
          <a:xfrm rot="0">
            <a:off x="634933" y="4714597"/>
            <a:ext cx="17246175" cy="4646500"/>
          </a:xfrm>
          <a:prstGeom prst="rect">
            <a:avLst/>
          </a:prstGeom>
        </p:spPr>
        <p:txBody>
          <a:bodyPr anchor="t" rtlCol="false" tIns="0" lIns="0" bIns="0" rIns="0">
            <a:spAutoFit/>
          </a:bodyPr>
          <a:lstStyle/>
          <a:p>
            <a:pPr algn="just">
              <a:lnSpc>
                <a:spcPts val="4313"/>
              </a:lnSpc>
            </a:pPr>
            <a:r>
              <a:rPr lang="en-US" sz="3081">
                <a:solidFill>
                  <a:srgbClr val="FFFFFF"/>
                </a:solidFill>
                <a:latin typeface="Times New Roman Bold"/>
              </a:rPr>
              <a:t>Components:</a:t>
            </a:r>
          </a:p>
          <a:p>
            <a:pPr algn="just">
              <a:lnSpc>
                <a:spcPts val="4313"/>
              </a:lnSpc>
            </a:pPr>
          </a:p>
          <a:p>
            <a:pPr algn="just" marL="623649" indent="-311824" lvl="1">
              <a:lnSpc>
                <a:spcPts val="5719"/>
              </a:lnSpc>
              <a:buFont typeface="Arial"/>
              <a:buChar char="•"/>
            </a:pPr>
            <a:r>
              <a:rPr lang="en-US" sz="2888">
                <a:solidFill>
                  <a:srgbClr val="FFFFFF"/>
                </a:solidFill>
                <a:latin typeface="Times New Roman Bold"/>
              </a:rPr>
              <a:t>Camera Interface:</a:t>
            </a:r>
            <a:r>
              <a:rPr lang="en-US" sz="2888">
                <a:solidFill>
                  <a:srgbClr val="FFFFFF"/>
                </a:solidFill>
                <a:latin typeface="Times New Roman"/>
              </a:rPr>
              <a:t> Captures live video feed of the objects to be measured.</a:t>
            </a:r>
          </a:p>
          <a:p>
            <a:pPr algn="just" marL="623649" indent="-311824" lvl="1">
              <a:lnSpc>
                <a:spcPts val="5719"/>
              </a:lnSpc>
              <a:buFont typeface="Arial"/>
              <a:buChar char="•"/>
            </a:pPr>
            <a:r>
              <a:rPr lang="en-US" sz="2888">
                <a:solidFill>
                  <a:srgbClr val="FFFFFF"/>
                </a:solidFill>
                <a:latin typeface="Times New Roman Bold"/>
              </a:rPr>
              <a:t>Image Processing Module: </a:t>
            </a:r>
            <a:r>
              <a:rPr lang="en-US" sz="2888">
                <a:solidFill>
                  <a:srgbClr val="FFFFFF"/>
                </a:solidFill>
                <a:latin typeface="Times New Roman"/>
              </a:rPr>
              <a:t>Processes the captured frames to detect objects and calculate measurements.</a:t>
            </a:r>
          </a:p>
          <a:p>
            <a:pPr algn="just" marL="623649" indent="-311824" lvl="1">
              <a:lnSpc>
                <a:spcPts val="5719"/>
              </a:lnSpc>
              <a:buFont typeface="Arial"/>
              <a:buChar char="•"/>
            </a:pPr>
            <a:r>
              <a:rPr lang="en-US" sz="2888">
                <a:solidFill>
                  <a:srgbClr val="FFFFFF"/>
                </a:solidFill>
                <a:latin typeface="Times New Roman Bold"/>
              </a:rPr>
              <a:t>User Interface :</a:t>
            </a:r>
            <a:r>
              <a:rPr lang="en-US" sz="2888">
                <a:solidFill>
                  <a:srgbClr val="FFFFFF"/>
                </a:solidFill>
                <a:latin typeface="Times New Roman"/>
              </a:rPr>
              <a:t> Provides a graphical interface for users to interact with the system and view measurements.</a:t>
            </a:r>
          </a:p>
          <a:p>
            <a:pPr algn="just" marL="623649" indent="-311824" lvl="1">
              <a:lnSpc>
                <a:spcPts val="5719"/>
              </a:lnSpc>
              <a:buFont typeface="Arial"/>
              <a:buChar char="•"/>
            </a:pPr>
            <a:r>
              <a:rPr lang="en-US" sz="2888">
                <a:solidFill>
                  <a:srgbClr val="FFFFFF"/>
                </a:solidFill>
                <a:latin typeface="Times New Roman Bold"/>
              </a:rPr>
              <a:t>Measurement Engine: </a:t>
            </a:r>
            <a:r>
              <a:rPr lang="en-US" sz="2888">
                <a:solidFill>
                  <a:srgbClr val="FFFFFF"/>
                </a:solidFill>
                <a:latin typeface="Times New Roman"/>
              </a:rPr>
              <a:t>Utilizes algorithms to compute accurate measurements of detected objects.</a:t>
            </a:r>
          </a:p>
          <a:p>
            <a:pPr algn="just" marL="623649" indent="-311824" lvl="1">
              <a:lnSpc>
                <a:spcPts val="5719"/>
              </a:lnSpc>
              <a:buFont typeface="Arial"/>
              <a:buChar char="•"/>
            </a:pPr>
            <a:r>
              <a:rPr lang="en-US" sz="2888">
                <a:solidFill>
                  <a:srgbClr val="FFFFFF"/>
                </a:solidFill>
                <a:latin typeface="Times New Roman Bold"/>
              </a:rPr>
              <a:t>Output Module:</a:t>
            </a:r>
            <a:r>
              <a:rPr lang="en-US" sz="2888">
                <a:solidFill>
                  <a:srgbClr val="FFFFFF"/>
                </a:solidFill>
                <a:latin typeface="Times New Roman"/>
              </a:rPr>
              <a:t> Displays the measured dimensions in a user-friendly format.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DAF_ODTjZYY</dc:identifier>
  <dcterms:modified xsi:type="dcterms:W3CDTF">2011-08-01T06:04:30Z</dcterms:modified>
  <cp:revision>1</cp:revision>
  <dc:title>Real time object measurement</dc:title>
</cp:coreProperties>
</file>

<file path=docProps/thumbnail.jpeg>
</file>